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60" r:id="rId5"/>
    <p:sldId id="265" r:id="rId6"/>
    <p:sldId id="262" r:id="rId7"/>
    <p:sldId id="264" r:id="rId8"/>
    <p:sldId id="263" r:id="rId9"/>
    <p:sldId id="26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Brunton" initials="RB" lastIdx="3" clrIdx="0">
    <p:extLst>
      <p:ext uri="{19B8F6BF-5375-455C-9EA6-DF929625EA0E}">
        <p15:presenceInfo xmlns:p15="http://schemas.microsoft.com/office/powerpoint/2012/main" userId="833b25096fd068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2" y="1230086"/>
            <a:ext cx="10972796" cy="4445500"/>
          </a:xfrm>
          <a:prstGeom prst="rect">
            <a:avLst/>
          </a:prstGeom>
        </p:spPr>
        <p:txBody>
          <a:bodyPr anchor="ctr" anchorCtr="0"/>
          <a:lstStyle>
            <a:lvl1pPr algn="ctr">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82176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2"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725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2"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6957486" y="1954213"/>
            <a:ext cx="4897967"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152146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9"/>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609602"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006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7147986" y="2486025"/>
            <a:ext cx="4601633"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40655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96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1872" y="360000"/>
            <a:ext cx="4133088" cy="615696"/>
          </a:xfrm>
          <a:prstGeom prst="rect">
            <a:avLst/>
          </a:prstGeom>
        </p:spPr>
      </p:pic>
      <p:sp>
        <p:nvSpPr>
          <p:cNvPr id="8" name="Rectangle 7"/>
          <p:cNvSpPr/>
          <p:nvPr/>
        </p:nvSpPr>
        <p:spPr>
          <a:xfrm>
            <a:off x="0" y="6227382"/>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p:cNvPicPr>
            <a:picLocks noChangeAspect="1"/>
          </p:cNvPicPr>
          <p:nvPr/>
        </p:nvPicPr>
        <p:blipFill>
          <a:blip r:embed="rId9"/>
          <a:stretch>
            <a:fillRect/>
          </a:stretch>
        </p:blipFill>
        <p:spPr>
          <a:xfrm>
            <a:off x="0" y="6189288"/>
            <a:ext cx="12192000" cy="254000"/>
          </a:xfrm>
          <a:prstGeom prst="rect">
            <a:avLst/>
          </a:prstGeom>
        </p:spPr>
      </p:pic>
    </p:spTree>
    <p:extLst>
      <p:ext uri="{BB962C8B-B14F-4D97-AF65-F5344CB8AC3E}">
        <p14:creationId xmlns:p14="http://schemas.microsoft.com/office/powerpoint/2010/main" val="1558278340"/>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4" r:id="rId5"/>
    <p:sldLayoutId id="214748366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gemmateaches.wordpress.com/2011/08/" TargetMode="Externa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2A47-2099-4E68-AFDF-DA0DF9EDD8EA}"/>
              </a:ext>
            </a:extLst>
          </p:cNvPr>
          <p:cNvSpPr>
            <a:spLocks noGrp="1"/>
          </p:cNvSpPr>
          <p:nvPr>
            <p:ph type="ctrTitle"/>
          </p:nvPr>
        </p:nvSpPr>
        <p:spPr/>
        <p:txBody>
          <a:bodyPr/>
          <a:lstStyle/>
          <a:p>
            <a:r>
              <a:rPr lang="en-GB" dirty="0"/>
              <a:t>User Stories</a:t>
            </a:r>
            <a:br>
              <a:rPr lang="en-GB" dirty="0"/>
            </a:br>
            <a:r>
              <a:rPr lang="en-GB" dirty="0"/>
              <a:t>Agile Methodology</a:t>
            </a:r>
            <a:br>
              <a:rPr lang="en-GB" dirty="0"/>
            </a:br>
            <a:r>
              <a:rPr lang="en-GB" dirty="0"/>
              <a:t>HEE Learning Hub</a:t>
            </a:r>
          </a:p>
        </p:txBody>
      </p:sp>
    </p:spTree>
    <p:extLst>
      <p:ext uri="{BB962C8B-B14F-4D97-AF65-F5344CB8AC3E}">
        <p14:creationId xmlns:p14="http://schemas.microsoft.com/office/powerpoint/2010/main" val="332192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User story - writing them up</a:t>
            </a:r>
          </a:p>
        </p:txBody>
      </p:sp>
      <p:grpSp>
        <p:nvGrpSpPr>
          <p:cNvPr id="14" name="Group 13">
            <a:extLst>
              <a:ext uri="{FF2B5EF4-FFF2-40B4-BE49-F238E27FC236}">
                <a16:creationId xmlns:a16="http://schemas.microsoft.com/office/drawing/2014/main" id="{9A0D8FAD-24DE-43D9-8E65-B83BD7B7181B}"/>
              </a:ext>
            </a:extLst>
          </p:cNvPr>
          <p:cNvGrpSpPr/>
          <p:nvPr/>
        </p:nvGrpSpPr>
        <p:grpSpPr>
          <a:xfrm>
            <a:off x="142238" y="1704978"/>
            <a:ext cx="6649015" cy="4347132"/>
            <a:chOff x="1564638" y="1704978"/>
            <a:chExt cx="6649015" cy="4347132"/>
          </a:xfrm>
        </p:grpSpPr>
        <p:pic>
          <p:nvPicPr>
            <p:cNvPr id="7" name="Picture 6">
              <a:extLst>
                <a:ext uri="{FF2B5EF4-FFF2-40B4-BE49-F238E27FC236}">
                  <a16:creationId xmlns:a16="http://schemas.microsoft.com/office/drawing/2014/main" id="{D87EC8CA-DF2E-4F5F-B61D-52D1D2A6291D}"/>
                </a:ext>
              </a:extLst>
            </p:cNvPr>
            <p:cNvPicPr>
              <a:picLocks noChangeAspect="1"/>
            </p:cNvPicPr>
            <p:nvPr/>
          </p:nvPicPr>
          <p:blipFill>
            <a:blip r:embed="rId2"/>
            <a:stretch>
              <a:fillRect/>
            </a:stretch>
          </p:blipFill>
          <p:spPr>
            <a:xfrm>
              <a:off x="1564638" y="1704978"/>
              <a:ext cx="6649015" cy="4347132"/>
            </a:xfrm>
            <a:prstGeom prst="rect">
              <a:avLst/>
            </a:prstGeom>
          </p:spPr>
        </p:pic>
        <p:sp>
          <p:nvSpPr>
            <p:cNvPr id="9" name="Rectangle: Folded Corner 8">
              <a:extLst>
                <a:ext uri="{FF2B5EF4-FFF2-40B4-BE49-F238E27FC236}">
                  <a16:creationId xmlns:a16="http://schemas.microsoft.com/office/drawing/2014/main" id="{E3194DA8-0D17-4454-A219-20CCEB8CECD9}"/>
                </a:ext>
              </a:extLst>
            </p:cNvPr>
            <p:cNvSpPr/>
            <p:nvPr/>
          </p:nvSpPr>
          <p:spPr>
            <a:xfrm>
              <a:off x="4013199" y="2946399"/>
              <a:ext cx="965201" cy="965201"/>
            </a:xfrm>
            <a:prstGeom prst="foldedCorne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800" b="1" dirty="0">
                  <a:solidFill>
                    <a:schemeClr val="tx1"/>
                  </a:solidFill>
                  <a:latin typeface="Ink Free" panose="03080402000500000000" pitchFamily="66" charset="0"/>
                </a:rPr>
                <a:t>As a Learner,</a:t>
              </a:r>
            </a:p>
            <a:p>
              <a:r>
                <a:rPr lang="en-GB" sz="800" b="1" dirty="0">
                  <a:solidFill>
                    <a:schemeClr val="tx1"/>
                  </a:solidFill>
                  <a:latin typeface="Ink Free" panose="03080402000500000000" pitchFamily="66" charset="0"/>
                </a:rPr>
                <a:t>I want to see the learning I have completed,</a:t>
              </a:r>
            </a:p>
            <a:p>
              <a:r>
                <a:rPr lang="en-GB" sz="800" b="1" dirty="0">
                  <a:solidFill>
                    <a:schemeClr val="tx1"/>
                  </a:solidFill>
                  <a:latin typeface="Ink Free" panose="03080402000500000000" pitchFamily="66" charset="0"/>
                </a:rPr>
                <a:t>so that I can prove my personal development.</a:t>
              </a:r>
            </a:p>
          </p:txBody>
        </p:sp>
        <p:sp>
          <p:nvSpPr>
            <p:cNvPr id="10" name="Rectangle: Folded Corner 9">
              <a:extLst>
                <a:ext uri="{FF2B5EF4-FFF2-40B4-BE49-F238E27FC236}">
                  <a16:creationId xmlns:a16="http://schemas.microsoft.com/office/drawing/2014/main" id="{3BA17D14-2782-4DB5-8870-447430FE4D4B}"/>
                </a:ext>
              </a:extLst>
            </p:cNvPr>
            <p:cNvSpPr/>
            <p:nvPr/>
          </p:nvSpPr>
          <p:spPr>
            <a:xfrm>
              <a:off x="2738119" y="2946399"/>
              <a:ext cx="965201" cy="965201"/>
            </a:xfrm>
            <a:prstGeom prst="foldedCorne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800" b="1" dirty="0">
                  <a:solidFill>
                    <a:schemeClr val="tx1"/>
                  </a:solidFill>
                  <a:latin typeface="Ink Free" panose="03080402000500000000" pitchFamily="66" charset="0"/>
                </a:rPr>
                <a:t>As a Learner,</a:t>
              </a:r>
            </a:p>
            <a:p>
              <a:r>
                <a:rPr lang="en-GB" sz="800" b="1" dirty="0">
                  <a:solidFill>
                    <a:schemeClr val="tx1"/>
                  </a:solidFill>
                  <a:latin typeface="Ink Free" panose="03080402000500000000" pitchFamily="66" charset="0"/>
                </a:rPr>
                <a:t>I want to find learning relevant to me,</a:t>
              </a:r>
            </a:p>
            <a:p>
              <a:r>
                <a:rPr lang="en-GB" sz="800" b="1" dirty="0">
                  <a:solidFill>
                    <a:schemeClr val="tx1"/>
                  </a:solidFill>
                  <a:latin typeface="Ink Free" panose="03080402000500000000" pitchFamily="66" charset="0"/>
                </a:rPr>
                <a:t>so that I can develop in my role and onto my next.</a:t>
              </a:r>
            </a:p>
          </p:txBody>
        </p:sp>
        <p:sp>
          <p:nvSpPr>
            <p:cNvPr id="11" name="Rectangle: Folded Corner 10">
              <a:extLst>
                <a:ext uri="{FF2B5EF4-FFF2-40B4-BE49-F238E27FC236}">
                  <a16:creationId xmlns:a16="http://schemas.microsoft.com/office/drawing/2014/main" id="{3A744E01-B478-4FA3-ABE3-C45A659F13D9}"/>
                </a:ext>
              </a:extLst>
            </p:cNvPr>
            <p:cNvSpPr/>
            <p:nvPr/>
          </p:nvSpPr>
          <p:spPr>
            <a:xfrm>
              <a:off x="3566159" y="2056766"/>
              <a:ext cx="655322" cy="655322"/>
            </a:xfrm>
            <a:prstGeom prst="foldedCorne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schemeClr val="tx1"/>
                  </a:solidFill>
                  <a:latin typeface="Ink Free" panose="03080402000500000000" pitchFamily="66" charset="0"/>
                </a:rPr>
                <a:t>Learner</a:t>
              </a:r>
            </a:p>
          </p:txBody>
        </p:sp>
        <p:sp>
          <p:nvSpPr>
            <p:cNvPr id="12" name="Rectangle: Folded Corner 11">
              <a:extLst>
                <a:ext uri="{FF2B5EF4-FFF2-40B4-BE49-F238E27FC236}">
                  <a16:creationId xmlns:a16="http://schemas.microsoft.com/office/drawing/2014/main" id="{52326E79-320D-4863-8908-F06B02A93100}"/>
                </a:ext>
              </a:extLst>
            </p:cNvPr>
            <p:cNvSpPr/>
            <p:nvPr/>
          </p:nvSpPr>
          <p:spPr>
            <a:xfrm>
              <a:off x="6357616" y="3163855"/>
              <a:ext cx="1074417" cy="1074417"/>
            </a:xfrm>
            <a:prstGeom prst="foldedCorne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800" b="1" dirty="0">
                  <a:solidFill>
                    <a:schemeClr val="tx1"/>
                  </a:solidFill>
                  <a:latin typeface="Ink Free" panose="03080402000500000000" pitchFamily="66" charset="0"/>
                </a:rPr>
                <a:t>As a Manager,</a:t>
              </a:r>
            </a:p>
            <a:p>
              <a:r>
                <a:rPr lang="en-GB" sz="800" b="1" dirty="0">
                  <a:solidFill>
                    <a:schemeClr val="tx1"/>
                  </a:solidFill>
                  <a:latin typeface="Ink Free" panose="03080402000500000000" pitchFamily="66" charset="0"/>
                </a:rPr>
                <a:t>I want to see my team’s completed learning,</a:t>
              </a:r>
            </a:p>
            <a:p>
              <a:r>
                <a:rPr lang="en-GB" sz="800" b="1" dirty="0">
                  <a:solidFill>
                    <a:schemeClr val="tx1"/>
                  </a:solidFill>
                  <a:latin typeface="Ink Free" panose="03080402000500000000" pitchFamily="66" charset="0"/>
                </a:rPr>
                <a:t>so that I can keep track of how my team are developing.</a:t>
              </a:r>
            </a:p>
          </p:txBody>
        </p:sp>
        <p:sp>
          <p:nvSpPr>
            <p:cNvPr id="13" name="Rectangle: Folded Corner 12">
              <a:extLst>
                <a:ext uri="{FF2B5EF4-FFF2-40B4-BE49-F238E27FC236}">
                  <a16:creationId xmlns:a16="http://schemas.microsoft.com/office/drawing/2014/main" id="{8B0DE3AE-EAEC-49A8-B194-1F3B0232928F}"/>
                </a:ext>
              </a:extLst>
            </p:cNvPr>
            <p:cNvSpPr/>
            <p:nvPr/>
          </p:nvSpPr>
          <p:spPr>
            <a:xfrm>
              <a:off x="6248400" y="2082520"/>
              <a:ext cx="710848" cy="710848"/>
            </a:xfrm>
            <a:prstGeom prst="foldedCorne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schemeClr val="tx1"/>
                  </a:solidFill>
                  <a:latin typeface="Ink Free" panose="03080402000500000000" pitchFamily="66" charset="0"/>
                </a:rPr>
                <a:t>Manager</a:t>
              </a:r>
            </a:p>
          </p:txBody>
        </p:sp>
      </p:grpSp>
      <p:pic>
        <p:nvPicPr>
          <p:cNvPr id="15" name="Picture 14">
            <a:extLst>
              <a:ext uri="{FF2B5EF4-FFF2-40B4-BE49-F238E27FC236}">
                <a16:creationId xmlns:a16="http://schemas.microsoft.com/office/drawing/2014/main" id="{18BAE86B-7239-47ED-B8F8-1BC78883FD6C}"/>
              </a:ext>
            </a:extLst>
          </p:cNvPr>
          <p:cNvPicPr>
            <a:picLocks noChangeAspect="1"/>
          </p:cNvPicPr>
          <p:nvPr/>
        </p:nvPicPr>
        <p:blipFill>
          <a:blip r:embed="rId3"/>
          <a:stretch>
            <a:fillRect/>
          </a:stretch>
        </p:blipFill>
        <p:spPr>
          <a:xfrm>
            <a:off x="6877258" y="2946399"/>
            <a:ext cx="5172504" cy="2712898"/>
          </a:xfrm>
          <a:prstGeom prst="rect">
            <a:avLst/>
          </a:prstGeom>
          <a:ln>
            <a:solidFill>
              <a:schemeClr val="tx1"/>
            </a:solidFill>
          </a:ln>
        </p:spPr>
      </p:pic>
      <p:sp>
        <p:nvSpPr>
          <p:cNvPr id="16" name="Text Placeholder 2">
            <a:extLst>
              <a:ext uri="{FF2B5EF4-FFF2-40B4-BE49-F238E27FC236}">
                <a16:creationId xmlns:a16="http://schemas.microsoft.com/office/drawing/2014/main" id="{48595E65-8618-47BD-92CE-1047CBDEA488}"/>
              </a:ext>
            </a:extLst>
          </p:cNvPr>
          <p:cNvSpPr txBox="1">
            <a:spLocks/>
          </p:cNvSpPr>
          <p:nvPr/>
        </p:nvSpPr>
        <p:spPr>
          <a:xfrm>
            <a:off x="6877256" y="1704978"/>
            <a:ext cx="5172505" cy="118009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Physical whiteboard, or widely available </a:t>
            </a:r>
            <a:r>
              <a:rPr lang="en-GB"/>
              <a:t>online tools.</a:t>
            </a:r>
            <a:endParaRPr lang="en-GB" dirty="0"/>
          </a:p>
        </p:txBody>
      </p:sp>
    </p:spTree>
    <p:extLst>
      <p:ext uri="{BB962C8B-B14F-4D97-AF65-F5344CB8AC3E}">
        <p14:creationId xmlns:p14="http://schemas.microsoft.com/office/powerpoint/2010/main" val="209485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What is a user story?</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p:txBody>
          <a:bodyPr/>
          <a:lstStyle/>
          <a:p>
            <a:r>
              <a:rPr lang="en-GB" dirty="0"/>
              <a:t>Is a tool used in agile project methodology to capture product functionality</a:t>
            </a:r>
          </a:p>
          <a:p>
            <a:r>
              <a:rPr lang="en-GB" dirty="0"/>
              <a:t>Helps shift the focus from technical and functional views to the user and how they interact with the system</a:t>
            </a:r>
          </a:p>
          <a:p>
            <a:r>
              <a:rPr lang="en-GB" dirty="0"/>
              <a:t>User stories are short, simple descriptions of a feature told from the perspective of the person who requires/desires the new capability, usually a user or customer of the system.</a:t>
            </a:r>
          </a:p>
          <a:p>
            <a:pPr marL="0" indent="0">
              <a:buNone/>
            </a:pPr>
            <a:endParaRPr lang="en-GB" dirty="0"/>
          </a:p>
        </p:txBody>
      </p:sp>
    </p:spTree>
    <p:extLst>
      <p:ext uri="{BB962C8B-B14F-4D97-AF65-F5344CB8AC3E}">
        <p14:creationId xmlns:p14="http://schemas.microsoft.com/office/powerpoint/2010/main" val="14853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Purpose of user stories</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p:txBody>
          <a:bodyPr/>
          <a:lstStyle/>
          <a:p>
            <a:r>
              <a:rPr lang="en-GB" dirty="0"/>
              <a:t>A </a:t>
            </a:r>
            <a:r>
              <a:rPr lang="en-GB" b="1" dirty="0"/>
              <a:t>user story </a:t>
            </a:r>
            <a:r>
              <a:rPr lang="en-GB" dirty="0"/>
              <a:t>describes how a user employs the product; it is told from the user’s perspective.</a:t>
            </a:r>
            <a:endParaRPr lang="en-GB" b="1" dirty="0"/>
          </a:p>
          <a:p>
            <a:pPr marL="0" indent="0">
              <a:buNone/>
            </a:pPr>
            <a:endParaRPr lang="en-GB" dirty="0"/>
          </a:p>
          <a:p>
            <a:pPr marL="0" indent="0">
              <a:buNone/>
            </a:pPr>
            <a:endParaRPr lang="en-GB" dirty="0"/>
          </a:p>
        </p:txBody>
      </p:sp>
      <p:sp>
        <p:nvSpPr>
          <p:cNvPr id="13" name="TextBox 12">
            <a:extLst>
              <a:ext uri="{FF2B5EF4-FFF2-40B4-BE49-F238E27FC236}">
                <a16:creationId xmlns:a16="http://schemas.microsoft.com/office/drawing/2014/main" id="{B83208A2-62D9-40A2-841B-EDFDC6964281}"/>
              </a:ext>
            </a:extLst>
          </p:cNvPr>
          <p:cNvSpPr txBox="1"/>
          <p:nvPr/>
        </p:nvSpPr>
        <p:spPr>
          <a:xfrm>
            <a:off x="6831960" y="6433794"/>
            <a:ext cx="1629637" cy="507831"/>
          </a:xfrm>
          <a:prstGeom prst="rect">
            <a:avLst/>
          </a:prstGeom>
          <a:noFill/>
        </p:spPr>
        <p:txBody>
          <a:bodyPr wrap="square" rtlCol="0">
            <a:spAutoFit/>
          </a:bodyPr>
          <a:lstStyle/>
          <a:p>
            <a:r>
              <a:rPr lang="en-GB" sz="900">
                <a:hlinkClick r:id="rId2" tooltip="https://gemmateaches.wordpress.com/2011/08/"/>
              </a:rPr>
              <a:t>This Photo</a:t>
            </a:r>
            <a:r>
              <a:rPr lang="en-GB" sz="900"/>
              <a:t> by Unknown Author is licensed under </a:t>
            </a:r>
            <a:r>
              <a:rPr lang="en-GB" sz="900">
                <a:hlinkClick r:id="rId3" tooltip="https://creativecommons.org/licenses/by-sa/3.0/"/>
              </a:rPr>
              <a:t>CC BY-SA</a:t>
            </a:r>
            <a:endParaRPr lang="en-GB" sz="900"/>
          </a:p>
        </p:txBody>
      </p:sp>
      <p:pic>
        <p:nvPicPr>
          <p:cNvPr id="21" name="Picture 20">
            <a:extLst>
              <a:ext uri="{FF2B5EF4-FFF2-40B4-BE49-F238E27FC236}">
                <a16:creationId xmlns:a16="http://schemas.microsoft.com/office/drawing/2014/main" id="{DB204B08-A508-48B8-980B-A82FF05B3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918" y="3041601"/>
            <a:ext cx="2756042" cy="1879697"/>
          </a:xfrm>
          <a:prstGeom prst="rect">
            <a:avLst/>
          </a:prstGeom>
        </p:spPr>
      </p:pic>
    </p:spTree>
    <p:extLst>
      <p:ext uri="{BB962C8B-B14F-4D97-AF65-F5344CB8AC3E}">
        <p14:creationId xmlns:p14="http://schemas.microsoft.com/office/powerpoint/2010/main" val="72840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Top tips </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p:txBody>
          <a:bodyPr/>
          <a:lstStyle/>
          <a:p>
            <a:pPr marL="0" indent="0">
              <a:buNone/>
            </a:pPr>
            <a:r>
              <a:rPr lang="en-GB" b="1" dirty="0"/>
              <a:t>1 Identify the users</a:t>
            </a:r>
          </a:p>
          <a:p>
            <a:pPr marL="0" indent="0">
              <a:buNone/>
            </a:pPr>
            <a:r>
              <a:rPr lang="en-GB" dirty="0"/>
              <a:t>Users come first! You need to be confident you are involving the right people who can provide a </a:t>
            </a:r>
            <a:r>
              <a:rPr lang="en-GB" b="1" dirty="0"/>
              <a:t>user’s </a:t>
            </a:r>
            <a:r>
              <a:rPr lang="en-GB" dirty="0"/>
              <a:t>perspective.  </a:t>
            </a:r>
          </a:p>
          <a:p>
            <a:pPr marL="0" indent="0">
              <a:buNone/>
            </a:pPr>
            <a:r>
              <a:rPr lang="en-GB" b="1" dirty="0"/>
              <a:t>Try to split the users into personas</a:t>
            </a:r>
            <a:r>
              <a:rPr lang="en-GB" dirty="0"/>
              <a:t>.  Personas enables the splitting of users into common user groups who will be carrying out the same functions in the system.</a:t>
            </a:r>
          </a:p>
        </p:txBody>
      </p:sp>
    </p:spTree>
    <p:extLst>
      <p:ext uri="{BB962C8B-B14F-4D97-AF65-F5344CB8AC3E}">
        <p14:creationId xmlns:p14="http://schemas.microsoft.com/office/powerpoint/2010/main" val="237702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User Personas/Types - Examples</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a:xfrm>
            <a:off x="609602" y="1954924"/>
            <a:ext cx="10452100" cy="851776"/>
          </a:xfrm>
        </p:spPr>
        <p:txBody>
          <a:bodyPr/>
          <a:lstStyle/>
          <a:p>
            <a:pPr marL="0" indent="0">
              <a:buNone/>
            </a:pPr>
            <a:r>
              <a:rPr lang="en-GB" dirty="0"/>
              <a:t>Here are a few examples of user personas or types that we have for the Learning Hub:</a:t>
            </a:r>
          </a:p>
        </p:txBody>
      </p:sp>
      <p:sp>
        <p:nvSpPr>
          <p:cNvPr id="4" name="Text Placeholder 2">
            <a:extLst>
              <a:ext uri="{FF2B5EF4-FFF2-40B4-BE49-F238E27FC236}">
                <a16:creationId xmlns:a16="http://schemas.microsoft.com/office/drawing/2014/main" id="{B66E8302-E440-4254-AE2F-C914F884929F}"/>
              </a:ext>
            </a:extLst>
          </p:cNvPr>
          <p:cNvSpPr txBox="1">
            <a:spLocks/>
          </p:cNvSpPr>
          <p:nvPr/>
        </p:nvSpPr>
        <p:spPr>
          <a:xfrm>
            <a:off x="1511300" y="3056645"/>
            <a:ext cx="8623304" cy="277582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Learner</a:t>
            </a:r>
          </a:p>
          <a:p>
            <a:pPr marL="0" indent="0">
              <a:buNone/>
            </a:pPr>
            <a:r>
              <a:rPr lang="en-GB" dirty="0"/>
              <a:t>Tutor</a:t>
            </a:r>
          </a:p>
          <a:p>
            <a:pPr marL="0" indent="0">
              <a:buNone/>
            </a:pPr>
            <a:r>
              <a:rPr lang="en-GB" dirty="0"/>
              <a:t>Manager</a:t>
            </a:r>
          </a:p>
          <a:p>
            <a:pPr marL="0" indent="0">
              <a:buNone/>
            </a:pPr>
            <a:r>
              <a:rPr lang="en-GB" dirty="0"/>
              <a:t>Author</a:t>
            </a:r>
          </a:p>
          <a:p>
            <a:pPr marL="0" indent="0">
              <a:buNone/>
            </a:pPr>
            <a:r>
              <a:rPr lang="en-GB" dirty="0"/>
              <a:t>Trust admin/reporter</a:t>
            </a:r>
          </a:p>
          <a:p>
            <a:pPr marL="0" indent="0">
              <a:buNone/>
            </a:pPr>
            <a:r>
              <a:rPr lang="en-GB" dirty="0"/>
              <a:t>HEE admin/reporter</a:t>
            </a:r>
          </a:p>
        </p:txBody>
      </p:sp>
    </p:spTree>
    <p:extLst>
      <p:ext uri="{BB962C8B-B14F-4D97-AF65-F5344CB8AC3E}">
        <p14:creationId xmlns:p14="http://schemas.microsoft.com/office/powerpoint/2010/main" val="413494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Top tips </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p:txBody>
          <a:bodyPr/>
          <a:lstStyle/>
          <a:p>
            <a:pPr marL="0" indent="0">
              <a:buNone/>
            </a:pPr>
            <a:r>
              <a:rPr lang="en-GB" b="1" dirty="0"/>
              <a:t>2 Keep the stories simple and concise</a:t>
            </a:r>
          </a:p>
          <a:p>
            <a:pPr marL="0" indent="0">
              <a:buNone/>
            </a:pPr>
            <a:r>
              <a:rPr lang="en-GB" dirty="0"/>
              <a:t>Focus on what is important.  Write your stories so they are easy to understand. Keep them simple and precise.  By using sticky notes you are able to facilitate collaboration and stories can be easily grouped to check for consistency. </a:t>
            </a:r>
          </a:p>
        </p:txBody>
      </p:sp>
    </p:spTree>
    <p:extLst>
      <p:ext uri="{BB962C8B-B14F-4D97-AF65-F5344CB8AC3E}">
        <p14:creationId xmlns:p14="http://schemas.microsoft.com/office/powerpoint/2010/main" val="320021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User story - template</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p:txBody>
          <a:bodyPr/>
          <a:lstStyle/>
          <a:p>
            <a:pPr marL="0" indent="0">
              <a:buNone/>
            </a:pPr>
            <a:r>
              <a:rPr lang="en-GB" b="1" dirty="0"/>
              <a:t>As</a:t>
            </a:r>
            <a:r>
              <a:rPr lang="en-GB" dirty="0"/>
              <a:t> &lt;User type/Persona&gt;,</a:t>
            </a:r>
          </a:p>
          <a:p>
            <a:pPr marL="0" indent="0">
              <a:buNone/>
            </a:pPr>
            <a:r>
              <a:rPr lang="en-GB" b="1" dirty="0"/>
              <a:t>I want </a:t>
            </a:r>
            <a:r>
              <a:rPr lang="en-GB" dirty="0"/>
              <a:t>&lt;what feature&gt;,</a:t>
            </a:r>
          </a:p>
          <a:p>
            <a:pPr marL="0" indent="0">
              <a:buNone/>
            </a:pPr>
            <a:r>
              <a:rPr lang="en-GB" b="1" dirty="0"/>
              <a:t>so that </a:t>
            </a:r>
            <a:r>
              <a:rPr lang="en-GB" dirty="0"/>
              <a:t>&lt;why the feature is needed, the benefit&gt;.</a:t>
            </a:r>
          </a:p>
          <a:p>
            <a:pPr marL="0" indent="0">
              <a:buNone/>
            </a:pPr>
            <a:endParaRPr lang="en-GB" dirty="0"/>
          </a:p>
          <a:p>
            <a:pPr marL="0" indent="0">
              <a:buNone/>
            </a:pPr>
            <a:r>
              <a:rPr lang="en-GB" dirty="0"/>
              <a:t>This template focuses on providing a concise response making the benefits explicit.  Avoid using confusing or ambiguous terms.</a:t>
            </a:r>
          </a:p>
        </p:txBody>
      </p:sp>
    </p:spTree>
    <p:extLst>
      <p:ext uri="{BB962C8B-B14F-4D97-AF65-F5344CB8AC3E}">
        <p14:creationId xmlns:p14="http://schemas.microsoft.com/office/powerpoint/2010/main" val="2550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User story - examples</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a:xfrm>
            <a:off x="1511300" y="3056646"/>
            <a:ext cx="8648704" cy="2618940"/>
          </a:xfrm>
        </p:spPr>
        <p:txBody>
          <a:bodyPr/>
          <a:lstStyle/>
          <a:p>
            <a:pPr marL="0" indent="0">
              <a:buNone/>
            </a:pPr>
            <a:r>
              <a:rPr lang="en-GB" dirty="0"/>
              <a:t>As a learner,</a:t>
            </a:r>
          </a:p>
          <a:p>
            <a:pPr marL="0" indent="0">
              <a:buNone/>
            </a:pPr>
            <a:r>
              <a:rPr lang="en-GB" dirty="0"/>
              <a:t>I want to find learning relevant to me,</a:t>
            </a:r>
          </a:p>
          <a:p>
            <a:pPr marL="0" indent="0">
              <a:buNone/>
            </a:pPr>
            <a:r>
              <a:rPr lang="en-GB" dirty="0"/>
              <a:t>so that I can develop in my role and onto my next.</a:t>
            </a:r>
          </a:p>
          <a:p>
            <a:pPr marL="0" indent="0">
              <a:buNone/>
            </a:pPr>
            <a:endParaRPr lang="en-GB" dirty="0"/>
          </a:p>
          <a:p>
            <a:pPr marL="0" indent="0">
              <a:buNone/>
            </a:pPr>
            <a:r>
              <a:rPr lang="en-GB" dirty="0"/>
              <a:t>As a learner,</a:t>
            </a:r>
          </a:p>
          <a:p>
            <a:pPr marL="0" indent="0">
              <a:buNone/>
            </a:pPr>
            <a:r>
              <a:rPr lang="en-GB" dirty="0"/>
              <a:t>I want to see the learning I have completed,</a:t>
            </a:r>
          </a:p>
          <a:p>
            <a:pPr marL="0" indent="0">
              <a:buNone/>
            </a:pPr>
            <a:r>
              <a:rPr lang="en-GB" dirty="0"/>
              <a:t>so that I can prove my personal development.</a:t>
            </a:r>
          </a:p>
        </p:txBody>
      </p:sp>
      <p:sp>
        <p:nvSpPr>
          <p:cNvPr id="4" name="Text Placeholder 2">
            <a:extLst>
              <a:ext uri="{FF2B5EF4-FFF2-40B4-BE49-F238E27FC236}">
                <a16:creationId xmlns:a16="http://schemas.microsoft.com/office/drawing/2014/main" id="{FAB5B60A-199D-455C-9576-9EF218825F4D}"/>
              </a:ext>
            </a:extLst>
          </p:cNvPr>
          <p:cNvSpPr txBox="1">
            <a:spLocks/>
          </p:cNvSpPr>
          <p:nvPr/>
        </p:nvSpPr>
        <p:spPr>
          <a:xfrm>
            <a:off x="609602" y="1954924"/>
            <a:ext cx="10452100" cy="85177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From the previous examples of personas, let’s look at a few statements for a learner:</a:t>
            </a:r>
          </a:p>
        </p:txBody>
      </p:sp>
    </p:spTree>
    <p:extLst>
      <p:ext uri="{BB962C8B-B14F-4D97-AF65-F5344CB8AC3E}">
        <p14:creationId xmlns:p14="http://schemas.microsoft.com/office/powerpoint/2010/main" val="53382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9DA2-7AD6-4ADF-BDC5-70D1C990ACBD}"/>
              </a:ext>
            </a:extLst>
          </p:cNvPr>
          <p:cNvSpPr>
            <a:spLocks noGrp="1"/>
          </p:cNvSpPr>
          <p:nvPr>
            <p:ph type="ctrTitle"/>
          </p:nvPr>
        </p:nvSpPr>
        <p:spPr/>
        <p:txBody>
          <a:bodyPr/>
          <a:lstStyle/>
          <a:p>
            <a:r>
              <a:rPr lang="en-GB" dirty="0"/>
              <a:t>User story - examples</a:t>
            </a:r>
          </a:p>
        </p:txBody>
      </p:sp>
      <p:sp>
        <p:nvSpPr>
          <p:cNvPr id="3" name="Text Placeholder 2">
            <a:extLst>
              <a:ext uri="{FF2B5EF4-FFF2-40B4-BE49-F238E27FC236}">
                <a16:creationId xmlns:a16="http://schemas.microsoft.com/office/drawing/2014/main" id="{53CC95FE-C666-402F-A8A3-DE126DFFCF06}"/>
              </a:ext>
            </a:extLst>
          </p:cNvPr>
          <p:cNvSpPr>
            <a:spLocks noGrp="1"/>
          </p:cNvSpPr>
          <p:nvPr>
            <p:ph type="body" sz="quarter" idx="13"/>
          </p:nvPr>
        </p:nvSpPr>
        <p:spPr>
          <a:xfrm>
            <a:off x="1511300" y="3056646"/>
            <a:ext cx="8547104" cy="2618940"/>
          </a:xfrm>
        </p:spPr>
        <p:txBody>
          <a:bodyPr/>
          <a:lstStyle/>
          <a:p>
            <a:pPr marL="0" indent="0">
              <a:buNone/>
            </a:pPr>
            <a:r>
              <a:rPr lang="en-GB" dirty="0"/>
              <a:t>As a delegated supervisor,</a:t>
            </a:r>
          </a:p>
          <a:p>
            <a:pPr marL="0" indent="0">
              <a:buNone/>
            </a:pPr>
            <a:r>
              <a:rPr lang="en-GB" dirty="0"/>
              <a:t>I want to see my team’s completed learning,</a:t>
            </a:r>
          </a:p>
          <a:p>
            <a:pPr marL="0" indent="0">
              <a:buNone/>
            </a:pPr>
            <a:r>
              <a:rPr lang="en-GB" dirty="0"/>
              <a:t>so that I can keep track of how my team are developing.</a:t>
            </a:r>
          </a:p>
          <a:p>
            <a:pPr marL="0" indent="0">
              <a:buNone/>
            </a:pPr>
            <a:endParaRPr lang="en-GB" dirty="0"/>
          </a:p>
          <a:p>
            <a:pPr marL="0" indent="0">
              <a:buNone/>
            </a:pPr>
            <a:r>
              <a:rPr lang="en-GB" dirty="0"/>
              <a:t>As an author,</a:t>
            </a:r>
          </a:p>
          <a:p>
            <a:pPr marL="0" indent="0">
              <a:buNone/>
            </a:pPr>
            <a:r>
              <a:rPr lang="en-GB" dirty="0"/>
              <a:t>I want to be able to upload my content,</a:t>
            </a:r>
          </a:p>
          <a:p>
            <a:pPr marL="0" indent="0">
              <a:buNone/>
            </a:pPr>
            <a:r>
              <a:rPr lang="en-GB" dirty="0"/>
              <a:t>so that others can learn from my experience.</a:t>
            </a:r>
          </a:p>
        </p:txBody>
      </p:sp>
      <p:sp>
        <p:nvSpPr>
          <p:cNvPr id="4" name="Text Placeholder 2">
            <a:extLst>
              <a:ext uri="{FF2B5EF4-FFF2-40B4-BE49-F238E27FC236}">
                <a16:creationId xmlns:a16="http://schemas.microsoft.com/office/drawing/2014/main" id="{FAB5B60A-199D-455C-9576-9EF218825F4D}"/>
              </a:ext>
            </a:extLst>
          </p:cNvPr>
          <p:cNvSpPr txBox="1">
            <a:spLocks/>
          </p:cNvSpPr>
          <p:nvPr/>
        </p:nvSpPr>
        <p:spPr>
          <a:xfrm>
            <a:off x="609602" y="1954924"/>
            <a:ext cx="10452100" cy="85177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From the previous examples of personas, let’s look at a statement for a manager and an author:</a:t>
            </a:r>
          </a:p>
        </p:txBody>
      </p:sp>
    </p:spTree>
    <p:extLst>
      <p:ext uri="{BB962C8B-B14F-4D97-AF65-F5344CB8AC3E}">
        <p14:creationId xmlns:p14="http://schemas.microsoft.com/office/powerpoint/2010/main" val="899661108"/>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E Presentation Blank.pptx" id="{E0FE8FBC-57F0-407E-96C8-57B994FD33F2}" vid="{8260397D-D726-4262-8233-A97EC1C61174}"/>
    </a:ext>
  </a:extLst>
</a:theme>
</file>

<file path=docProps/app.xml><?xml version="1.0" encoding="utf-8"?>
<Properties xmlns="http://schemas.openxmlformats.org/officeDocument/2006/extended-properties" xmlns:vt="http://schemas.openxmlformats.org/officeDocument/2006/docPropsVTypes">
  <Template>HEE Presentation</Template>
  <TotalTime>526</TotalTime>
  <Words>536</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Ink Free</vt:lpstr>
      <vt:lpstr>HEE PPT - Master slide deck</vt:lpstr>
      <vt:lpstr>User Stories Agile Methodology HEE Learning Hub</vt:lpstr>
      <vt:lpstr>What is a user story?</vt:lpstr>
      <vt:lpstr>Purpose of user stories</vt:lpstr>
      <vt:lpstr>Top tips </vt:lpstr>
      <vt:lpstr>User Personas/Types - Examples</vt:lpstr>
      <vt:lpstr>Top tips </vt:lpstr>
      <vt:lpstr>User story - template</vt:lpstr>
      <vt:lpstr>User story - examples</vt:lpstr>
      <vt:lpstr>User story - examples</vt:lpstr>
      <vt:lpstr>User story - writing them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Solution Project Update 01/01/2018</dc:title>
  <dc:creator>Richard Brunton</dc:creator>
  <cp:lastModifiedBy>Alex Drinkall</cp:lastModifiedBy>
  <cp:revision>41</cp:revision>
  <dcterms:created xsi:type="dcterms:W3CDTF">2018-10-02T20:41:09Z</dcterms:created>
  <dcterms:modified xsi:type="dcterms:W3CDTF">2019-04-08T09:50:44Z</dcterms:modified>
</cp:coreProperties>
</file>