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71" r:id="rId5"/>
    <p:sldId id="275" r:id="rId6"/>
    <p:sldId id="259" r:id="rId7"/>
    <p:sldId id="260" r:id="rId8"/>
    <p:sldId id="261" r:id="rId9"/>
    <p:sldId id="264" r:id="rId10"/>
    <p:sldId id="262" r:id="rId11"/>
    <p:sldId id="267" r:id="rId12"/>
    <p:sldId id="265" r:id="rId13"/>
    <p:sldId id="266"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Drinkall" initials="AD" lastIdx="4" clrIdx="0">
    <p:extLst>
      <p:ext uri="{19B8F6BF-5375-455C-9EA6-DF929625EA0E}">
        <p15:presenceInfo xmlns:p15="http://schemas.microsoft.com/office/powerpoint/2012/main" userId="076ef1c91a5061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69E"/>
    <a:srgbClr val="D7E5BD"/>
    <a:srgbClr val="72BDFF"/>
    <a:srgbClr val="000000"/>
    <a:srgbClr val="A0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74C4FA-F00A-064C-3CD8-30625D755BDD}" v="143" dt="2020-01-09T21:45:26.402"/>
    <p1510:client id="{DC7142BF-69DD-CE8A-276C-692BB317BA3F}" v="607" dt="2020-01-03T11:45:47.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36" autoAdjust="0"/>
    <p:restoredTop sz="92245"/>
  </p:normalViewPr>
  <p:slideViewPr>
    <p:cSldViewPr snapToGrid="0">
      <p:cViewPr varScale="1">
        <p:scale>
          <a:sx n="78" d="100"/>
          <a:sy n="78" d="100"/>
        </p:scale>
        <p:origin x="2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C08C8-BF37-A747-84BE-B0F0452E42EF}"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66A6D-055D-2B4A-8C4B-10E8962D4F59}" type="slidenum">
              <a:rPr lang="en-US" smtClean="0"/>
              <a:t>‹#›</a:t>
            </a:fld>
            <a:endParaRPr lang="en-US"/>
          </a:p>
        </p:txBody>
      </p:sp>
    </p:spTree>
    <p:extLst>
      <p:ext uri="{BB962C8B-B14F-4D97-AF65-F5344CB8AC3E}">
        <p14:creationId xmlns:p14="http://schemas.microsoft.com/office/powerpoint/2010/main" val="35797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378BD3B-FAD8-4EC3-B9B3-625361FAF8F2}" type="slidenum">
              <a:rPr lang="en-GB" smtClean="0"/>
              <a:t>1</a:t>
            </a:fld>
            <a:endParaRPr lang="en-GB"/>
          </a:p>
        </p:txBody>
      </p:sp>
    </p:spTree>
    <p:extLst>
      <p:ext uri="{BB962C8B-B14F-4D97-AF65-F5344CB8AC3E}">
        <p14:creationId xmlns:p14="http://schemas.microsoft.com/office/powerpoint/2010/main" val="1181231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10</a:t>
            </a:fld>
            <a:endParaRPr lang="en-US"/>
          </a:p>
        </p:txBody>
      </p:sp>
    </p:spTree>
    <p:extLst>
      <p:ext uri="{BB962C8B-B14F-4D97-AF65-F5344CB8AC3E}">
        <p14:creationId xmlns:p14="http://schemas.microsoft.com/office/powerpoint/2010/main" val="3350892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11</a:t>
            </a:fld>
            <a:endParaRPr lang="en-US"/>
          </a:p>
        </p:txBody>
      </p:sp>
    </p:spTree>
    <p:extLst>
      <p:ext uri="{BB962C8B-B14F-4D97-AF65-F5344CB8AC3E}">
        <p14:creationId xmlns:p14="http://schemas.microsoft.com/office/powerpoint/2010/main" val="759989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12</a:t>
            </a:fld>
            <a:endParaRPr lang="en-US"/>
          </a:p>
        </p:txBody>
      </p:sp>
    </p:spTree>
    <p:extLst>
      <p:ext uri="{BB962C8B-B14F-4D97-AF65-F5344CB8AC3E}">
        <p14:creationId xmlns:p14="http://schemas.microsoft.com/office/powerpoint/2010/main" val="226202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2</a:t>
            </a:fld>
            <a:endParaRPr lang="en-US"/>
          </a:p>
        </p:txBody>
      </p:sp>
    </p:spTree>
    <p:extLst>
      <p:ext uri="{BB962C8B-B14F-4D97-AF65-F5344CB8AC3E}">
        <p14:creationId xmlns:p14="http://schemas.microsoft.com/office/powerpoint/2010/main" val="1075955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3</a:t>
            </a:fld>
            <a:endParaRPr lang="en-US"/>
          </a:p>
        </p:txBody>
      </p:sp>
    </p:spTree>
    <p:extLst>
      <p:ext uri="{BB962C8B-B14F-4D97-AF65-F5344CB8AC3E}">
        <p14:creationId xmlns:p14="http://schemas.microsoft.com/office/powerpoint/2010/main" val="533535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4</a:t>
            </a:fld>
            <a:endParaRPr lang="en-US"/>
          </a:p>
        </p:txBody>
      </p:sp>
    </p:spTree>
    <p:extLst>
      <p:ext uri="{BB962C8B-B14F-4D97-AF65-F5344CB8AC3E}">
        <p14:creationId xmlns:p14="http://schemas.microsoft.com/office/powerpoint/2010/main" val="1332443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5</a:t>
            </a:fld>
            <a:endParaRPr lang="en-US"/>
          </a:p>
        </p:txBody>
      </p:sp>
    </p:spTree>
    <p:extLst>
      <p:ext uri="{BB962C8B-B14F-4D97-AF65-F5344CB8AC3E}">
        <p14:creationId xmlns:p14="http://schemas.microsoft.com/office/powerpoint/2010/main" val="314227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6</a:t>
            </a:fld>
            <a:endParaRPr lang="en-US"/>
          </a:p>
        </p:txBody>
      </p:sp>
    </p:spTree>
    <p:extLst>
      <p:ext uri="{BB962C8B-B14F-4D97-AF65-F5344CB8AC3E}">
        <p14:creationId xmlns:p14="http://schemas.microsoft.com/office/powerpoint/2010/main" val="1948549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7</a:t>
            </a:fld>
            <a:endParaRPr lang="en-US"/>
          </a:p>
        </p:txBody>
      </p:sp>
    </p:spTree>
    <p:extLst>
      <p:ext uri="{BB962C8B-B14F-4D97-AF65-F5344CB8AC3E}">
        <p14:creationId xmlns:p14="http://schemas.microsoft.com/office/powerpoint/2010/main" val="31055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8</a:t>
            </a:fld>
            <a:endParaRPr lang="en-US"/>
          </a:p>
        </p:txBody>
      </p:sp>
    </p:spTree>
    <p:extLst>
      <p:ext uri="{BB962C8B-B14F-4D97-AF65-F5344CB8AC3E}">
        <p14:creationId xmlns:p14="http://schemas.microsoft.com/office/powerpoint/2010/main" val="2363984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7366A6D-055D-2B4A-8C4B-10E8962D4F59}" type="slidenum">
              <a:rPr lang="en-US" smtClean="0"/>
              <a:t>9</a:t>
            </a:fld>
            <a:endParaRPr lang="en-US"/>
          </a:p>
        </p:txBody>
      </p:sp>
    </p:spTree>
    <p:extLst>
      <p:ext uri="{BB962C8B-B14F-4D97-AF65-F5344CB8AC3E}">
        <p14:creationId xmlns:p14="http://schemas.microsoft.com/office/powerpoint/2010/main" val="1595024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Titl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2" y="1230086"/>
            <a:ext cx="10972796" cy="4445500"/>
          </a:xfrm>
          <a:prstGeom prst="rect">
            <a:avLst/>
          </a:prstGeom>
        </p:spPr>
        <p:txBody>
          <a:bodyPr anchor="ctr" anchorCtr="0"/>
          <a:lstStyle>
            <a:lvl1pPr algn="ctr">
              <a:defRPr sz="3600" b="1" baseline="0">
                <a:solidFill>
                  <a:srgbClr val="A00054"/>
                </a:solidFill>
              </a:defRPr>
            </a:lvl1pPr>
          </a:lstStyle>
          <a:p>
            <a:r>
              <a:rPr lang="en-US" dirty="0"/>
              <a:t>Slide title – Arial, 36, Bold</a:t>
            </a:r>
          </a:p>
        </p:txBody>
      </p:sp>
    </p:spTree>
    <p:extLst>
      <p:ext uri="{BB962C8B-B14F-4D97-AF65-F5344CB8AC3E}">
        <p14:creationId xmlns:p14="http://schemas.microsoft.com/office/powerpoint/2010/main" val="821768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title and tex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2" y="1954924"/>
            <a:ext cx="10452100"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77259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itle, text and photo">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10" name="Text Placeholder 7"/>
          <p:cNvSpPr>
            <a:spLocks noGrp="1"/>
          </p:cNvSpPr>
          <p:nvPr>
            <p:ph type="body" sz="quarter" idx="13" hasCustomPrompt="1"/>
          </p:nvPr>
        </p:nvSpPr>
        <p:spPr>
          <a:xfrm>
            <a:off x="609602" y="1954924"/>
            <a:ext cx="6159063"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Picture Placeholder 2"/>
          <p:cNvSpPr>
            <a:spLocks noGrp="1"/>
          </p:cNvSpPr>
          <p:nvPr>
            <p:ph type="pic" sz="quarter" idx="14" hasCustomPrompt="1"/>
          </p:nvPr>
        </p:nvSpPr>
        <p:spPr>
          <a:xfrm>
            <a:off x="6957486" y="1954213"/>
            <a:ext cx="4897967" cy="3721100"/>
          </a:xfrm>
          <a:prstGeom prst="rect">
            <a:avLst/>
          </a:prstGeom>
        </p:spPr>
        <p:txBody>
          <a:bodyPr/>
          <a:lstStyle>
            <a:lvl1pPr marL="0" indent="0" algn="ctr">
              <a:buNone/>
              <a:defRPr sz="2400"/>
            </a:lvl1pPr>
          </a:lstStyle>
          <a:p>
            <a:r>
              <a:rPr lang="en-GB" dirty="0"/>
              <a:t>Click here to insert your photograph</a:t>
            </a:r>
          </a:p>
        </p:txBody>
      </p:sp>
    </p:spTree>
    <p:extLst>
      <p:ext uri="{BB962C8B-B14F-4D97-AF65-F5344CB8AC3E}">
        <p14:creationId xmlns:p14="http://schemas.microsoft.com/office/powerpoint/2010/main" val="1521464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1025529"/>
            <a:ext cx="10363200" cy="679449"/>
          </a:xfrm>
          <a:prstGeom prst="rect">
            <a:avLst/>
          </a:prstGeom>
        </p:spPr>
        <p:txBody>
          <a:bodyPr/>
          <a:lstStyle>
            <a:lvl1pPr algn="l">
              <a:defRPr sz="3600" b="1" baseline="0">
                <a:solidFill>
                  <a:srgbClr val="A00054"/>
                </a:solidFill>
              </a:defRPr>
            </a:lvl1pPr>
          </a:lstStyle>
          <a:p>
            <a:r>
              <a:rPr lang="en-US" dirty="0"/>
              <a:t>Slide title – Arial, 36, Bold</a:t>
            </a:r>
          </a:p>
        </p:txBody>
      </p:sp>
      <p:sp>
        <p:nvSpPr>
          <p:cNvPr id="3"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8" name="Text Placeholder 7"/>
          <p:cNvSpPr>
            <a:spLocks noGrp="1"/>
          </p:cNvSpPr>
          <p:nvPr>
            <p:ph type="body" sz="quarter" idx="13" hasCustomPrompt="1"/>
          </p:nvPr>
        </p:nvSpPr>
        <p:spPr>
          <a:xfrm>
            <a:off x="609602" y="2486025"/>
            <a:ext cx="10452100"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006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09600" y="1025529"/>
            <a:ext cx="10363200" cy="679449"/>
          </a:xfrm>
          <a:prstGeom prst="rect">
            <a:avLst/>
          </a:prstGeom>
        </p:spPr>
        <p:txBody>
          <a:bodyPr/>
          <a:lstStyle>
            <a:lvl1pPr algn="l">
              <a:defRPr sz="3600" b="1">
                <a:solidFill>
                  <a:srgbClr val="A00054"/>
                </a:solidFill>
              </a:defRPr>
            </a:lvl1pPr>
          </a:lstStyle>
          <a:p>
            <a:r>
              <a:rPr lang="en-US" dirty="0"/>
              <a:t>Slide title – Arial, 36, Bold</a:t>
            </a:r>
          </a:p>
        </p:txBody>
      </p:sp>
      <p:sp>
        <p:nvSpPr>
          <p:cNvPr id="8" name="Subtitle 2"/>
          <p:cNvSpPr>
            <a:spLocks noGrp="1"/>
          </p:cNvSpPr>
          <p:nvPr>
            <p:ph type="subTitle" idx="1" hasCustomPrompt="1"/>
          </p:nvPr>
        </p:nvSpPr>
        <p:spPr>
          <a:xfrm>
            <a:off x="609600" y="1757363"/>
            <a:ext cx="85344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Slide subtitle – Arial, 28, Bold</a:t>
            </a:r>
          </a:p>
        </p:txBody>
      </p:sp>
      <p:sp>
        <p:nvSpPr>
          <p:cNvPr id="9" name="Text Placeholder 7"/>
          <p:cNvSpPr>
            <a:spLocks noGrp="1"/>
          </p:cNvSpPr>
          <p:nvPr>
            <p:ph type="body" sz="quarter" idx="13" hasCustomPrompt="1"/>
          </p:nvPr>
        </p:nvSpPr>
        <p:spPr>
          <a:xfrm>
            <a:off x="609601" y="2486025"/>
            <a:ext cx="6348248"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dirty="0"/>
              <a:t> Body text – Arial, 24</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0"/>
          <p:cNvSpPr>
            <a:spLocks noGrp="1"/>
          </p:cNvSpPr>
          <p:nvPr>
            <p:ph type="pic" sz="quarter" idx="14" hasCustomPrompt="1"/>
          </p:nvPr>
        </p:nvSpPr>
        <p:spPr>
          <a:xfrm>
            <a:off x="7147986" y="2486025"/>
            <a:ext cx="4601633" cy="2457450"/>
          </a:xfrm>
          <a:prstGeom prst="rect">
            <a:avLst/>
          </a:prstGeom>
        </p:spPr>
        <p:txBody>
          <a:bodyPr/>
          <a:lstStyle>
            <a:lvl1pPr marL="0" indent="0" algn="ctr">
              <a:buNone/>
              <a:defRPr sz="2400" baseline="0"/>
            </a:lvl1pPr>
          </a:lstStyle>
          <a:p>
            <a:r>
              <a:rPr lang="en-GB" dirty="0"/>
              <a:t>Click here to insert your photograph</a:t>
            </a:r>
          </a:p>
        </p:txBody>
      </p:sp>
    </p:spTree>
    <p:extLst>
      <p:ext uri="{BB962C8B-B14F-4D97-AF65-F5344CB8AC3E}">
        <p14:creationId xmlns:p14="http://schemas.microsoft.com/office/powerpoint/2010/main" val="40655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967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227382"/>
            <a:ext cx="12192000" cy="63062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p:cNvPicPr>
            <a:picLocks noChangeAspect="1"/>
          </p:cNvPicPr>
          <p:nvPr/>
        </p:nvPicPr>
        <p:blipFill>
          <a:blip r:embed="rId8"/>
          <a:stretch>
            <a:fillRect/>
          </a:stretch>
        </p:blipFill>
        <p:spPr>
          <a:xfrm>
            <a:off x="0" y="6189288"/>
            <a:ext cx="12192000" cy="254000"/>
          </a:xfrm>
          <a:prstGeom prst="rect">
            <a:avLst/>
          </a:prstGeom>
        </p:spPr>
      </p:pic>
      <p:pic>
        <p:nvPicPr>
          <p:cNvPr id="5" name="Picture 4">
            <a:extLst>
              <a:ext uri="{FF2B5EF4-FFF2-40B4-BE49-F238E27FC236}">
                <a16:creationId xmlns:a16="http://schemas.microsoft.com/office/drawing/2014/main" id="{84BAC182-D1EE-47E7-ABA2-1301530A0D3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375904" y="360000"/>
            <a:ext cx="3369056" cy="615696"/>
          </a:xfrm>
          <a:prstGeom prst="rect">
            <a:avLst/>
          </a:prstGeom>
        </p:spPr>
      </p:pic>
    </p:spTree>
    <p:extLst>
      <p:ext uri="{BB962C8B-B14F-4D97-AF65-F5344CB8AC3E}">
        <p14:creationId xmlns:p14="http://schemas.microsoft.com/office/powerpoint/2010/main" val="1558278340"/>
      </p:ext>
    </p:extLst>
  </p:cSld>
  <p:clrMap bg1="lt1" tx1="dk1" bg2="lt2" tx2="dk2" accent1="accent1" accent2="accent2" accent3="accent3" accent4="accent4" accent5="accent5" accent6="accent6" hlink="hlink" folHlink="folHlink"/>
  <p:sldLayoutIdLst>
    <p:sldLayoutId id="2147483666" r:id="rId1"/>
    <p:sldLayoutId id="2147483661" r:id="rId2"/>
    <p:sldLayoutId id="2147483662" r:id="rId3"/>
    <p:sldLayoutId id="2147483663" r:id="rId4"/>
    <p:sldLayoutId id="2147483664" r:id="rId5"/>
    <p:sldLayoutId id="2147483665" r:id="rId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ell phone&#10;&#10;Description automatically generated">
            <a:extLst>
              <a:ext uri="{FF2B5EF4-FFF2-40B4-BE49-F238E27FC236}">
                <a16:creationId xmlns:a16="http://schemas.microsoft.com/office/drawing/2014/main" id="{EC9EDE2A-3C59-4A6D-B720-96650D2B1C5C}"/>
              </a:ext>
            </a:extLst>
          </p:cNvPr>
          <p:cNvPicPr>
            <a:picLocks noChangeAspect="1"/>
          </p:cNvPicPr>
          <p:nvPr/>
        </p:nvPicPr>
        <p:blipFill>
          <a:blip r:embed="rId3"/>
          <a:stretch>
            <a:fillRect/>
          </a:stretch>
        </p:blipFill>
        <p:spPr>
          <a:xfrm>
            <a:off x="0" y="0"/>
            <a:ext cx="12192000" cy="6881836"/>
          </a:xfrm>
          <a:prstGeom prst="rect">
            <a:avLst/>
          </a:prstGeom>
        </p:spPr>
      </p:pic>
    </p:spTree>
    <p:extLst>
      <p:ext uri="{BB962C8B-B14F-4D97-AF65-F5344CB8AC3E}">
        <p14:creationId xmlns:p14="http://schemas.microsoft.com/office/powerpoint/2010/main" val="136797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00776"/>
            <a:ext cx="7673788" cy="1197718"/>
          </a:xfrm>
        </p:spPr>
        <p:txBody>
          <a:bodyPr anchor="t"/>
          <a:lstStyle/>
          <a:p>
            <a:r>
              <a:rPr lang="en-GB"/>
              <a:t>Supported assumptions and wins</a:t>
            </a:r>
          </a:p>
        </p:txBody>
      </p:sp>
      <p:sp>
        <p:nvSpPr>
          <p:cNvPr id="12" name="Text Placeholder 2">
            <a:extLst>
              <a:ext uri="{FF2B5EF4-FFF2-40B4-BE49-F238E27FC236}">
                <a16:creationId xmlns:a16="http://schemas.microsoft.com/office/drawing/2014/main" id="{E87D6858-94E8-0A44-A2D2-E1C677650748}"/>
              </a:ext>
            </a:extLst>
          </p:cNvPr>
          <p:cNvSpPr>
            <a:spLocks noGrp="1"/>
          </p:cNvSpPr>
          <p:nvPr>
            <p:ph type="body" sz="quarter" idx="13"/>
          </p:nvPr>
        </p:nvSpPr>
        <p:spPr>
          <a:xfrm>
            <a:off x="340659" y="1336359"/>
            <a:ext cx="10799781" cy="4535524"/>
          </a:xfrm>
        </p:spPr>
        <p:txBody>
          <a:bodyPr anchor="t"/>
          <a:lstStyle/>
          <a:p>
            <a:pPr>
              <a:lnSpc>
                <a:spcPct val="150000"/>
              </a:lnSpc>
            </a:pPr>
            <a:r>
              <a:rPr lang="en-GB" b="1" dirty="0"/>
              <a:t>Sort by options </a:t>
            </a:r>
            <a:r>
              <a:rPr lang="en-GB" dirty="0"/>
              <a:t>were the options users expected in the drop-down menu</a:t>
            </a:r>
          </a:p>
          <a:p>
            <a:pPr>
              <a:lnSpc>
                <a:spcPct val="150000"/>
              </a:lnSpc>
            </a:pPr>
            <a:r>
              <a:rPr lang="en-GB" dirty="0"/>
              <a:t>Users </a:t>
            </a:r>
            <a:r>
              <a:rPr lang="en-GB" b="1" dirty="0"/>
              <a:t>expected to see their own content </a:t>
            </a:r>
            <a:r>
              <a:rPr lang="en-GB" dirty="0"/>
              <a:t>in search results</a:t>
            </a:r>
          </a:p>
          <a:p>
            <a:pPr>
              <a:lnSpc>
                <a:spcPct val="150000"/>
              </a:lnSpc>
            </a:pPr>
            <a:r>
              <a:rPr lang="en-GB" b="1" dirty="0"/>
              <a:t>Modal window explaining the journey to an e-LfH resource reduced confusion </a:t>
            </a:r>
            <a:r>
              <a:rPr lang="en-GB" dirty="0"/>
              <a:t>in accessing the resource then returning to the Learning Hub </a:t>
            </a:r>
            <a:endParaRPr lang="en-GB" dirty="0">
              <a:cs typeface="Arial"/>
            </a:endParaRPr>
          </a:p>
          <a:p>
            <a:pPr>
              <a:lnSpc>
                <a:spcPct val="150000"/>
              </a:lnSpc>
            </a:pPr>
            <a:r>
              <a:rPr lang="en-GB" dirty="0"/>
              <a:t>Users were able to </a:t>
            </a:r>
            <a:r>
              <a:rPr lang="en-GB" b="1" dirty="0"/>
              <a:t>identify and make use of the ‘sticker’ </a:t>
            </a:r>
            <a:r>
              <a:rPr lang="en-GB" dirty="0"/>
              <a:t>on resources showing a logo of its body of origin (e.g. e-LfH)</a:t>
            </a:r>
            <a:endParaRPr lang="en-GB" b="1" dirty="0"/>
          </a:p>
          <a:p>
            <a:pPr>
              <a:lnSpc>
                <a:spcPct val="150000"/>
              </a:lnSpc>
            </a:pPr>
            <a:r>
              <a:rPr lang="en-GB" dirty="0"/>
              <a:t>In interacting with </a:t>
            </a:r>
            <a:r>
              <a:rPr lang="en-GB" b="1" dirty="0"/>
              <a:t>‘e-learning session’ and ‘e-learning package’ resources</a:t>
            </a:r>
            <a:r>
              <a:rPr lang="en-GB" dirty="0"/>
              <a:t>, users quickly learned their different meanings.</a:t>
            </a:r>
          </a:p>
        </p:txBody>
      </p:sp>
      <p:sp>
        <p:nvSpPr>
          <p:cNvPr id="4" name="TextBox 3">
            <a:extLst>
              <a:ext uri="{FF2B5EF4-FFF2-40B4-BE49-F238E27FC236}">
                <a16:creationId xmlns:a16="http://schemas.microsoft.com/office/drawing/2014/main" id="{8D054F49-7F6D-484A-92DE-6F6753847CF0}"/>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3819252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00776"/>
            <a:ext cx="7673788" cy="1197718"/>
          </a:xfrm>
        </p:spPr>
        <p:txBody>
          <a:bodyPr anchor="t"/>
          <a:lstStyle/>
          <a:p>
            <a:r>
              <a:rPr lang="en-GB"/>
              <a:t>Preferred card design</a:t>
            </a: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sp>
        <p:nvSpPr>
          <p:cNvPr id="6" name="Rectangle 5">
            <a:extLst>
              <a:ext uri="{FF2B5EF4-FFF2-40B4-BE49-F238E27FC236}">
                <a16:creationId xmlns:a16="http://schemas.microsoft.com/office/drawing/2014/main" id="{3FF379B5-3E7E-A54B-B447-59981719F927}"/>
              </a:ext>
            </a:extLst>
          </p:cNvPr>
          <p:cNvSpPr/>
          <p:nvPr/>
        </p:nvSpPr>
        <p:spPr>
          <a:xfrm>
            <a:off x="340659" y="1156628"/>
            <a:ext cx="11510682" cy="584775"/>
          </a:xfrm>
          <a:prstGeom prst="rect">
            <a:avLst/>
          </a:prstGeom>
        </p:spPr>
        <p:txBody>
          <a:bodyPr wrap="square" anchor="t">
            <a:spAutoFit/>
          </a:bodyPr>
          <a:lstStyle/>
          <a:p>
            <a:r>
              <a:rPr lang="en-US" sz="1600"/>
              <a:t>A selection of card designs were tested for the results page. Users were shown the selection of options, then </a:t>
            </a:r>
            <a:r>
              <a:rPr lang="en-US" sz="1600" dirty="0"/>
              <a:t>a view of the results page using their chosen design.</a:t>
            </a:r>
          </a:p>
        </p:txBody>
      </p:sp>
      <p:pic>
        <p:nvPicPr>
          <p:cNvPr id="11" name="Picture 10">
            <a:extLst>
              <a:ext uri="{FF2B5EF4-FFF2-40B4-BE49-F238E27FC236}">
                <a16:creationId xmlns:a16="http://schemas.microsoft.com/office/drawing/2014/main" id="{5E7AFAAB-FEBB-7F45-9643-A53C0F0C9C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12" y="2064569"/>
            <a:ext cx="11510682" cy="2144345"/>
          </a:xfrm>
          <a:prstGeom prst="rect">
            <a:avLst/>
          </a:prstGeom>
        </p:spPr>
      </p:pic>
      <p:sp>
        <p:nvSpPr>
          <p:cNvPr id="13" name="Frame 12">
            <a:extLst>
              <a:ext uri="{FF2B5EF4-FFF2-40B4-BE49-F238E27FC236}">
                <a16:creationId xmlns:a16="http://schemas.microsoft.com/office/drawing/2014/main" id="{AA551A8E-7125-1042-B449-BED314A4C8B3}"/>
              </a:ext>
            </a:extLst>
          </p:cNvPr>
          <p:cNvSpPr/>
          <p:nvPr/>
        </p:nvSpPr>
        <p:spPr>
          <a:xfrm>
            <a:off x="5787483" y="1771623"/>
            <a:ext cx="3456000" cy="2730236"/>
          </a:xfrm>
          <a:prstGeom prst="frame">
            <a:avLst/>
          </a:prstGeom>
          <a:solidFill>
            <a:srgbClr val="72BDFF">
              <a:alpha val="50196"/>
            </a:srgbClr>
          </a:solidFill>
          <a:ln w="63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Down Arrow 13">
            <a:extLst>
              <a:ext uri="{FF2B5EF4-FFF2-40B4-BE49-F238E27FC236}">
                <a16:creationId xmlns:a16="http://schemas.microsoft.com/office/drawing/2014/main" id="{C61FA84D-63A7-584D-9237-4C547EA88230}"/>
              </a:ext>
            </a:extLst>
          </p:cNvPr>
          <p:cNvSpPr/>
          <p:nvPr/>
        </p:nvSpPr>
        <p:spPr>
          <a:xfrm>
            <a:off x="7356544" y="4634525"/>
            <a:ext cx="317877" cy="38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B58470A-6285-3843-B76D-38ED5391D966}"/>
              </a:ext>
            </a:extLst>
          </p:cNvPr>
          <p:cNvSpPr/>
          <p:nvPr/>
        </p:nvSpPr>
        <p:spPr>
          <a:xfrm>
            <a:off x="4059140" y="5098429"/>
            <a:ext cx="6912684" cy="769441"/>
          </a:xfrm>
          <a:prstGeom prst="rect">
            <a:avLst/>
          </a:prstGeom>
        </p:spPr>
        <p:txBody>
          <a:bodyPr wrap="square" anchor="t">
            <a:spAutoFit/>
          </a:bodyPr>
          <a:lstStyle/>
          <a:p>
            <a:pPr algn="ctr"/>
            <a:r>
              <a:rPr lang="en-US" sz="1600" b="1" dirty="0"/>
              <a:t>This was the preferred option.</a:t>
            </a:r>
            <a:br>
              <a:rPr lang="en-US" sz="1600" i="1" dirty="0"/>
            </a:br>
            <a:r>
              <a:rPr lang="en-US" sz="1400" i="1" dirty="0"/>
              <a:t>“</a:t>
            </a:r>
            <a:r>
              <a:rPr lang="en-GB" sz="1400" i="1"/>
              <a:t>I like that one. It's so visible. It also tracks all the way through as your action box and </a:t>
            </a:r>
            <a:r>
              <a:rPr lang="en-GB" sz="1400" i="1" dirty="0"/>
              <a:t>if you've got other things on the page it's so clear what you have to do."</a:t>
            </a:r>
            <a:endParaRPr lang="en-US" sz="1400" i="1" dirty="0"/>
          </a:p>
        </p:txBody>
      </p:sp>
      <p:sp>
        <p:nvSpPr>
          <p:cNvPr id="9" name="TextBox 8">
            <a:extLst>
              <a:ext uri="{FF2B5EF4-FFF2-40B4-BE49-F238E27FC236}">
                <a16:creationId xmlns:a16="http://schemas.microsoft.com/office/drawing/2014/main" id="{1DB970A5-354C-4589-BE21-226499AB46E1}"/>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6412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00776"/>
            <a:ext cx="7673788" cy="1197718"/>
          </a:xfrm>
        </p:spPr>
        <p:txBody>
          <a:bodyPr anchor="t"/>
          <a:lstStyle/>
          <a:p>
            <a:r>
              <a:rPr lang="en-GB"/>
              <a:t>Next steps</a:t>
            </a:r>
          </a:p>
        </p:txBody>
      </p:sp>
      <p:graphicFrame>
        <p:nvGraphicFramePr>
          <p:cNvPr id="7" name="Table 6">
            <a:extLst>
              <a:ext uri="{FF2B5EF4-FFF2-40B4-BE49-F238E27FC236}">
                <a16:creationId xmlns:a16="http://schemas.microsoft.com/office/drawing/2014/main" id="{34C4E75D-CEAB-AB43-B43A-B4A3504CCDDF}"/>
              </a:ext>
            </a:extLst>
          </p:cNvPr>
          <p:cNvGraphicFramePr>
            <a:graphicFrameLocks noGrp="1"/>
          </p:cNvGraphicFramePr>
          <p:nvPr>
            <p:extLst>
              <p:ext uri="{D42A27DB-BD31-4B8C-83A1-F6EECF244321}">
                <p14:modId xmlns:p14="http://schemas.microsoft.com/office/powerpoint/2010/main" val="1553083051"/>
              </p:ext>
            </p:extLst>
          </p:nvPr>
        </p:nvGraphicFramePr>
        <p:xfrm>
          <a:off x="321127" y="1129541"/>
          <a:ext cx="11530213" cy="4800271"/>
        </p:xfrm>
        <a:graphic>
          <a:graphicData uri="http://schemas.openxmlformats.org/drawingml/2006/table">
            <a:tbl>
              <a:tblPr firstRow="1" bandRow="1">
                <a:tableStyleId>{5C22544A-7EE6-4342-B048-85BDC9FD1C3A}</a:tableStyleId>
              </a:tblPr>
              <a:tblGrid>
                <a:gridCol w="5581254">
                  <a:extLst>
                    <a:ext uri="{9D8B030D-6E8A-4147-A177-3AD203B41FA5}">
                      <a16:colId xmlns:a16="http://schemas.microsoft.com/office/drawing/2014/main" val="1048193221"/>
                    </a:ext>
                  </a:extLst>
                </a:gridCol>
                <a:gridCol w="5948959">
                  <a:extLst>
                    <a:ext uri="{9D8B030D-6E8A-4147-A177-3AD203B41FA5}">
                      <a16:colId xmlns:a16="http://schemas.microsoft.com/office/drawing/2014/main" val="132871662"/>
                    </a:ext>
                  </a:extLst>
                </a:gridCol>
              </a:tblGrid>
              <a:tr h="411601">
                <a:tc>
                  <a:txBody>
                    <a:bodyPr/>
                    <a:lstStyle/>
                    <a:p>
                      <a:r>
                        <a:rPr lang="en-US" sz="1400" dirty="0"/>
                        <a:t>Summary of issue</a:t>
                      </a:r>
                      <a:endParaRPr lang="en-US" dirty="0"/>
                    </a:p>
                  </a:txBody>
                  <a:tcPr/>
                </a:tc>
                <a:tc>
                  <a:txBody>
                    <a:bodyPr/>
                    <a:lstStyle/>
                    <a:p>
                      <a:r>
                        <a:rPr lang="en-US" sz="1400" dirty="0"/>
                        <a:t>Next steps</a:t>
                      </a:r>
                    </a:p>
                  </a:txBody>
                  <a:tcPr/>
                </a:tc>
                <a:extLst>
                  <a:ext uri="{0D108BD9-81ED-4DB2-BD59-A6C34878D82A}">
                    <a16:rowId xmlns:a16="http://schemas.microsoft.com/office/drawing/2014/main" val="1387465147"/>
                  </a:ext>
                </a:extLst>
              </a:tr>
              <a:tr h="1142603">
                <a:tc>
                  <a:txBody>
                    <a:bodyPr/>
                    <a:lstStyle/>
                    <a:p>
                      <a:pPr algn="ctr"/>
                      <a:r>
                        <a:rPr lang="en-US" sz="1400" b="1" dirty="0"/>
                        <a:t>Confusion over the ‘source’ of the content when using filters</a:t>
                      </a:r>
                    </a:p>
                    <a:p>
                      <a:pPr algn="ctr"/>
                      <a:endParaRPr lang="en-US" sz="1200" b="1" dirty="0"/>
                    </a:p>
                    <a:p>
                      <a:pPr lvl="0" algn="l">
                        <a:buNone/>
                      </a:pPr>
                      <a:r>
                        <a:rPr lang="en-GB" sz="1200" b="0" i="0" u="none" strike="noStrike" noProof="0" dirty="0">
                          <a:latin typeface="Arial"/>
                        </a:rPr>
                        <a:t>Most users showed either poor understanding of what the term ‘Source’ meant when using filters or questioned the usefulness of being able to filter based on the sources offered.</a:t>
                      </a:r>
                      <a:endParaRPr lang="en-US" b="0" i="0" u="none" strike="noStrike" noProof="0" dirty="0">
                        <a:latin typeface="Arial"/>
                      </a:endParaRPr>
                    </a:p>
                  </a:txBody>
                  <a:tcPr anchor="ctr"/>
                </a:tc>
                <a:tc>
                  <a:txBody>
                    <a:bodyPr/>
                    <a:lstStyle/>
                    <a:p>
                      <a:pPr marL="171450" indent="-171450" algn="l">
                        <a:buFont typeface="Arial" panose="020B0604020202020204" pitchFamily="34" charset="0"/>
                        <a:buChar char="•"/>
                      </a:pPr>
                      <a:r>
                        <a:rPr lang="en-US" sz="1200" dirty="0"/>
                        <a:t>Remove Catalogues/Courses/Folders from search filters, potentially add Catalogues/Courses into results</a:t>
                      </a:r>
                    </a:p>
                    <a:p>
                      <a:pPr marL="171450" indent="-171450" algn="l">
                        <a:buFont typeface="Arial" panose="020B0604020202020204" pitchFamily="34" charset="0"/>
                        <a:buChar char="•"/>
                      </a:pPr>
                      <a:r>
                        <a:rPr lang="en-US" sz="1200" dirty="0"/>
                        <a:t>Make a clear visual distinction between </a:t>
                      </a:r>
                      <a:r>
                        <a:rPr lang="en-US" sz="1200" b="1" dirty="0"/>
                        <a:t>Community</a:t>
                      </a:r>
                      <a:r>
                        <a:rPr lang="en-US" sz="1200" dirty="0"/>
                        <a:t> and </a:t>
                      </a:r>
                      <a:r>
                        <a:rPr lang="en-US" sz="1200" b="1" dirty="0"/>
                        <a:t>Curated</a:t>
                      </a:r>
                      <a:r>
                        <a:rPr lang="en-US" sz="1200" dirty="0"/>
                        <a:t> content filters</a:t>
                      </a:r>
                    </a:p>
                    <a:p>
                      <a:pPr marL="171450" indent="-171450" algn="l">
                        <a:buFont typeface="Arial" panose="020B0604020202020204" pitchFamily="34" charset="0"/>
                        <a:buChar char="•"/>
                      </a:pPr>
                      <a:r>
                        <a:rPr lang="en-US" sz="1200"/>
                        <a:t>Label the options that are there by Provider/</a:t>
                      </a:r>
                      <a:r>
                        <a:rPr lang="en-US" sz="1200" dirty="0" err="1"/>
                        <a:t>Organisation</a:t>
                      </a:r>
                      <a:r>
                        <a:rPr lang="en-US" sz="1200" dirty="0"/>
                        <a:t> to make their meaning clearer to users</a:t>
                      </a:r>
                    </a:p>
                  </a:txBody>
                  <a:tcPr anchor="ctr"/>
                </a:tc>
                <a:extLst>
                  <a:ext uri="{0D108BD9-81ED-4DB2-BD59-A6C34878D82A}">
                    <a16:rowId xmlns:a16="http://schemas.microsoft.com/office/drawing/2014/main" val="1528469566"/>
                  </a:ext>
                </a:extLst>
              </a:tr>
              <a:tr h="1412895">
                <a:tc>
                  <a:txBody>
                    <a:bodyPr/>
                    <a:lstStyle/>
                    <a:p>
                      <a:pPr algn="ctr"/>
                      <a:r>
                        <a:rPr lang="en-US" sz="1400" b="1" dirty="0"/>
                        <a:t>Need for more metadata to be displayed on results</a:t>
                      </a:r>
                    </a:p>
                    <a:p>
                      <a:pPr algn="ctr"/>
                      <a:endParaRPr lang="en-US" sz="1400" b="1" dirty="0"/>
                    </a:p>
                    <a:p>
                      <a:pPr lvl="0" algn="l">
                        <a:buNone/>
                      </a:pPr>
                      <a:r>
                        <a:rPr lang="en-GB" sz="1200" b="0" i="0" u="none" strike="noStrike" noProof="0" dirty="0">
                          <a:latin typeface="Arial"/>
                        </a:rPr>
                        <a:t>An observation from users who expected results to be displayed as a list was that the card view did not highlight why a particular result had come up e.g. by highlighting a relevant extract as Google does or by showing the relevant keywords connected to that resource. </a:t>
                      </a:r>
                      <a:br>
                        <a:rPr lang="en-GB" sz="1200" b="0" i="0" u="none" strike="noStrike" noProof="0" dirty="0">
                          <a:latin typeface="Arial"/>
                        </a:rPr>
                      </a:br>
                      <a:endParaRPr lang="en-GB" sz="1200" b="0" i="0" u="none" strike="noStrike" noProof="0" dirty="0">
                        <a:latin typeface="Arial"/>
                      </a:endParaRPr>
                    </a:p>
                  </a:txBody>
                  <a:tcPr anchor="ctr"/>
                </a:tc>
                <a:tc>
                  <a:txBody>
                    <a:bodyPr/>
                    <a:lstStyle/>
                    <a:p>
                      <a:pPr marL="171450" indent="-171450" algn="l">
                        <a:buFont typeface="Arial" panose="020B0604020202020204" pitchFamily="34" charset="0"/>
                        <a:buChar char="•"/>
                      </a:pPr>
                      <a:r>
                        <a:rPr lang="en-US" sz="1200"/>
                        <a:t>Offer a ‘list view’ for results (potentially as default for release into Public Beta)</a:t>
                      </a:r>
                    </a:p>
                    <a:p>
                      <a:pPr marL="171450" indent="-171450" algn="l">
                        <a:buFont typeface="Arial" panose="020B0604020202020204" pitchFamily="34" charset="0"/>
                        <a:buChar char="•"/>
                      </a:pPr>
                      <a:r>
                        <a:rPr lang="en-US" sz="1200"/>
                        <a:t>Further user research around grid vs list views for results</a:t>
                      </a:r>
                    </a:p>
                  </a:txBody>
                  <a:tcPr anchor="ctr"/>
                </a:tc>
                <a:extLst>
                  <a:ext uri="{0D108BD9-81ED-4DB2-BD59-A6C34878D82A}">
                    <a16:rowId xmlns:a16="http://schemas.microsoft.com/office/drawing/2014/main" val="1481124537"/>
                  </a:ext>
                </a:extLst>
              </a:tr>
              <a:tr h="1813507">
                <a:tc>
                  <a:txBody>
                    <a:bodyPr/>
                    <a:lstStyle/>
                    <a:p>
                      <a:pPr algn="ctr"/>
                      <a:r>
                        <a:rPr lang="en-US" sz="1400" b="1" dirty="0"/>
                        <a:t>‘Published’ date ambiguous</a:t>
                      </a:r>
                      <a:endParaRPr lang="en-US" sz="1200" b="1" dirty="0"/>
                    </a:p>
                    <a:p>
                      <a:pPr algn="ctr"/>
                      <a:endParaRPr lang="en-US" sz="1200" dirty="0"/>
                    </a:p>
                    <a:p>
                      <a:pPr lvl="0" algn="l">
                        <a:buNone/>
                      </a:pPr>
                      <a:r>
                        <a:rPr lang="en-US" sz="1200" b="0" i="0" u="none" strike="noStrike" noProof="0" dirty="0">
                          <a:latin typeface="Arial"/>
                        </a:rPr>
                        <a:t>Most users couldn’t say for certain whether the ‘Published by X on [Date]’ information on a card was referring to the date the content itself was created or the date that content was uploaded to the platform. When pushed, they assumed the latter but stated the former was the more important.</a:t>
                      </a:r>
                      <a:endParaRPr lang="en-US" sz="1200" dirty="0"/>
                    </a:p>
                  </a:txBody>
                  <a:tcPr anchor="ctr"/>
                </a:tc>
                <a:tc>
                  <a:txBody>
                    <a:bodyPr/>
                    <a:lstStyle/>
                    <a:p>
                      <a:pPr marL="171450" indent="-171450" algn="l">
                        <a:buFont typeface="Arial" panose="020B0604020202020204" pitchFamily="34" charset="0"/>
                        <a:buChar char="•"/>
                      </a:pPr>
                      <a:r>
                        <a:rPr lang="en-US" sz="1200" dirty="0"/>
                        <a:t>Change language to ‘Contributed by’ (to keep consistent terminology) with an associated date and have a ‘Date created’ in the contribution journey</a:t>
                      </a:r>
                    </a:p>
                    <a:p>
                      <a:pPr marL="171450" indent="-171450" algn="l">
                        <a:buFont typeface="Arial" panose="020B0604020202020204" pitchFamily="34" charset="0"/>
                        <a:buChar char="•"/>
                      </a:pPr>
                      <a:r>
                        <a:rPr lang="en-US" sz="1200" dirty="0"/>
                        <a:t>Display both dates, with one bracketed, on a resource</a:t>
                      </a:r>
                    </a:p>
                  </a:txBody>
                  <a:tcPr anchor="ctr"/>
                </a:tc>
                <a:extLst>
                  <a:ext uri="{0D108BD9-81ED-4DB2-BD59-A6C34878D82A}">
                    <a16:rowId xmlns:a16="http://schemas.microsoft.com/office/drawing/2014/main" val="988283003"/>
                  </a:ext>
                </a:extLst>
              </a:tr>
            </a:tbl>
          </a:graphicData>
        </a:graphic>
      </p:graphicFrame>
      <p:sp>
        <p:nvSpPr>
          <p:cNvPr id="4" name="TextBox 3">
            <a:extLst>
              <a:ext uri="{FF2B5EF4-FFF2-40B4-BE49-F238E27FC236}">
                <a16:creationId xmlns:a16="http://schemas.microsoft.com/office/drawing/2014/main" id="{B581D8BF-BC99-4268-99C4-E19909F47867}"/>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1147792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sp>
        <p:nvSpPr>
          <p:cNvPr id="4" name="TextBox 3">
            <a:extLst>
              <a:ext uri="{FF2B5EF4-FFF2-40B4-BE49-F238E27FC236}">
                <a16:creationId xmlns:a16="http://schemas.microsoft.com/office/drawing/2014/main" id="{378D2052-EE73-4ED9-A5EA-522ACDD4E1B3}"/>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
        <p:nvSpPr>
          <p:cNvPr id="6" name="Title 1">
            <a:extLst>
              <a:ext uri="{FF2B5EF4-FFF2-40B4-BE49-F238E27FC236}">
                <a16:creationId xmlns:a16="http://schemas.microsoft.com/office/drawing/2014/main" id="{EF84EC2A-E0CB-4566-B8E1-3F69A852CB13}"/>
              </a:ext>
            </a:extLst>
          </p:cNvPr>
          <p:cNvSpPr txBox="1">
            <a:spLocks/>
          </p:cNvSpPr>
          <p:nvPr/>
        </p:nvSpPr>
        <p:spPr>
          <a:xfrm>
            <a:off x="143436" y="205762"/>
            <a:ext cx="8275350" cy="1197718"/>
          </a:xfrm>
          <a:prstGeom prst="rect">
            <a:avLst/>
          </a:prstGeom>
        </p:spPr>
        <p:txBody>
          <a:bodyPr anchor="t"/>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r>
              <a:rPr lang="en-GB" sz="2800" dirty="0"/>
              <a:t>Learning Hub user research: </a:t>
            </a:r>
          </a:p>
          <a:p>
            <a:r>
              <a:rPr lang="en-GB" sz="2800" b="0" dirty="0"/>
              <a:t>Search</a:t>
            </a:r>
          </a:p>
        </p:txBody>
      </p:sp>
      <p:sp>
        <p:nvSpPr>
          <p:cNvPr id="8" name="Text Placeholder 2">
            <a:extLst>
              <a:ext uri="{FF2B5EF4-FFF2-40B4-BE49-F238E27FC236}">
                <a16:creationId xmlns:a16="http://schemas.microsoft.com/office/drawing/2014/main" id="{5E47CE6C-A5C9-4899-979F-7554163F4391}"/>
              </a:ext>
            </a:extLst>
          </p:cNvPr>
          <p:cNvSpPr>
            <a:spLocks noGrp="1"/>
          </p:cNvSpPr>
          <p:nvPr>
            <p:ph type="body" sz="quarter" idx="13"/>
          </p:nvPr>
        </p:nvSpPr>
        <p:spPr>
          <a:xfrm>
            <a:off x="338869" y="1219200"/>
            <a:ext cx="11595628" cy="4805083"/>
          </a:xfrm>
        </p:spPr>
        <p:txBody>
          <a:bodyPr anchor="t"/>
          <a:lstStyle/>
          <a:p>
            <a:pPr marL="0" indent="0">
              <a:buNone/>
            </a:pPr>
            <a:endParaRPr lang="en-GB" sz="1800" dirty="0"/>
          </a:p>
          <a:p>
            <a:pPr marL="0" indent="0">
              <a:buNone/>
            </a:pPr>
            <a:r>
              <a:rPr lang="en-GB" sz="1800" dirty="0"/>
              <a:t>The Learning Hub will be the place to go to access and record learning from a broad range of shareable resources, including existing e-Learning for Healthcare (e-LfH) programmes, and resources contributed and uploaded from the user community. The Learning Hub will also encourage discussions to take place around the uploaded learning content and networks to form around areas of shared interest to maximise the opportunities for collaboration and realise the potential of the resources. </a:t>
            </a:r>
          </a:p>
          <a:p>
            <a:pPr marL="0" indent="0">
              <a:buNone/>
            </a:pPr>
            <a:endParaRPr lang="en-GB" sz="1800" dirty="0"/>
          </a:p>
          <a:p>
            <a:pPr marL="0" indent="0">
              <a:buNone/>
            </a:pPr>
            <a:r>
              <a:rPr lang="en-GB" sz="1800" dirty="0"/>
              <a:t>Over the past few months key areas of the Learning Hub’s design have been shared with users from all over the UK and from a variety of NHS, health and care backgrounds. The focus on user research ensures that users are central to the platform’s design and by listening to the needs of the users we can deliver a Learning Hub that meets the learning requirements of the health and care workforce.</a:t>
            </a:r>
          </a:p>
          <a:p>
            <a:pPr marL="0" indent="0">
              <a:buNone/>
            </a:pPr>
            <a:endParaRPr lang="en-GB" sz="1800" dirty="0"/>
          </a:p>
          <a:p>
            <a:pPr marL="0" indent="0">
              <a:buNone/>
            </a:pPr>
            <a:r>
              <a:rPr lang="en-GB" sz="1800" dirty="0"/>
              <a:t>This pack provides an overview of both the process and findings of this piece of user research, which focussed on </a:t>
            </a:r>
            <a:r>
              <a:rPr lang="en-GB" sz="1800" b="1" dirty="0"/>
              <a:t>searching for resources </a:t>
            </a:r>
            <a:r>
              <a:rPr lang="en-GB" sz="1800" dirty="0"/>
              <a:t>within the Learning Hub. </a:t>
            </a:r>
          </a:p>
          <a:p>
            <a:endParaRPr lang="en-GB" sz="1800" dirty="0"/>
          </a:p>
          <a:p>
            <a:pPr marL="3657600" lvl="8" indent="0" algn="r">
              <a:buNone/>
            </a:pPr>
            <a:r>
              <a:rPr lang="en-GB" sz="1400" dirty="0"/>
              <a:t>January 2020</a:t>
            </a:r>
          </a:p>
          <a:p>
            <a:endParaRPr lang="en-GB" sz="1800" dirty="0"/>
          </a:p>
          <a:p>
            <a:pPr marL="0" indent="0">
              <a:buNone/>
            </a:pPr>
            <a:endParaRPr lang="en-GB" sz="1800" dirty="0"/>
          </a:p>
          <a:p>
            <a:pPr marL="0" indent="0">
              <a:buNone/>
            </a:pPr>
            <a:r>
              <a:rPr lang="en-GB" sz="1800" dirty="0"/>
              <a:t> </a:t>
            </a:r>
          </a:p>
          <a:p>
            <a:pPr marL="0" indent="0">
              <a:buNone/>
            </a:pPr>
            <a:endParaRPr lang="en-GB" sz="1800" dirty="0"/>
          </a:p>
        </p:txBody>
      </p:sp>
    </p:spTree>
    <p:extLst>
      <p:ext uri="{BB962C8B-B14F-4D97-AF65-F5344CB8AC3E}">
        <p14:creationId xmlns:p14="http://schemas.microsoft.com/office/powerpoint/2010/main" val="1854419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00776"/>
            <a:ext cx="7673788" cy="1197718"/>
          </a:xfrm>
        </p:spPr>
        <p:txBody>
          <a:bodyPr anchor="t"/>
          <a:lstStyle/>
          <a:p>
            <a:r>
              <a:rPr lang="en-GB"/>
              <a:t>Key questions</a:t>
            </a: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sp>
        <p:nvSpPr>
          <p:cNvPr id="12" name="Text Placeholder 2">
            <a:extLst>
              <a:ext uri="{FF2B5EF4-FFF2-40B4-BE49-F238E27FC236}">
                <a16:creationId xmlns:a16="http://schemas.microsoft.com/office/drawing/2014/main" id="{E87D6858-94E8-0A44-A2D2-E1C677650748}"/>
              </a:ext>
            </a:extLst>
          </p:cNvPr>
          <p:cNvSpPr>
            <a:spLocks noGrp="1"/>
          </p:cNvSpPr>
          <p:nvPr>
            <p:ph type="body" sz="quarter" idx="13"/>
          </p:nvPr>
        </p:nvSpPr>
        <p:spPr>
          <a:xfrm>
            <a:off x="338869" y="1219200"/>
            <a:ext cx="8341835" cy="4805083"/>
          </a:xfrm>
        </p:spPr>
        <p:txBody>
          <a:bodyPr anchor="t"/>
          <a:lstStyle/>
          <a:p>
            <a:r>
              <a:rPr lang="en-GB" sz="1800" dirty="0"/>
              <a:t>What are users' expectations around predictive search?</a:t>
            </a:r>
          </a:p>
          <a:p>
            <a:r>
              <a:rPr lang="en-GB" sz="1800" dirty="0"/>
              <a:t>Is the card-based layout expected? (Would they expect a list-view option?)</a:t>
            </a:r>
          </a:p>
          <a:p>
            <a:r>
              <a:rPr lang="en-GB" sz="1800" dirty="0"/>
              <a:t>What sort-by and filter options are expected?</a:t>
            </a:r>
            <a:endParaRPr lang="en-GB" sz="1800" dirty="0">
              <a:cs typeface="Arial"/>
            </a:endParaRPr>
          </a:p>
          <a:p>
            <a:r>
              <a:rPr lang="en-GB" sz="1800" dirty="0"/>
              <a:t>How easy is it to understand and use the filters?</a:t>
            </a:r>
          </a:p>
          <a:p>
            <a:r>
              <a:rPr lang="en-GB" sz="1800" dirty="0"/>
              <a:t>Do users expect their own contributed content to appear in the results?</a:t>
            </a:r>
            <a:endParaRPr lang="en-GB" sz="1800" dirty="0">
              <a:cs typeface="Arial"/>
            </a:endParaRPr>
          </a:p>
          <a:p>
            <a:r>
              <a:rPr lang="en-GB" sz="1800" dirty="0"/>
              <a:t>Can users identify different types of resources in the results?</a:t>
            </a:r>
          </a:p>
          <a:p>
            <a:r>
              <a:rPr lang="en-GB" sz="1800" dirty="0"/>
              <a:t>Can users open and interact with different resource results?</a:t>
            </a:r>
          </a:p>
          <a:p>
            <a:r>
              <a:rPr lang="en-GB" sz="1800" dirty="0"/>
              <a:t>From a selection, which is the most popular card design for results?</a:t>
            </a:r>
            <a:endParaRPr lang="en-GB" sz="1800" dirty="0">
              <a:cs typeface="Arial"/>
            </a:endParaRPr>
          </a:p>
          <a:p>
            <a:r>
              <a:rPr lang="en-GB" sz="1800" dirty="0"/>
              <a:t>What user feedback can be gathered on the e-</a:t>
            </a:r>
            <a:r>
              <a:rPr lang="en-GB" sz="1800" dirty="0" err="1"/>
              <a:t>LfH</a:t>
            </a:r>
            <a:r>
              <a:rPr lang="en-GB" sz="1800" dirty="0"/>
              <a:t> resource journey?</a:t>
            </a:r>
            <a:endParaRPr lang="en-GB" sz="1800" dirty="0">
              <a:cs typeface="Arial"/>
            </a:endParaRPr>
          </a:p>
          <a:p>
            <a:r>
              <a:rPr lang="en-GB" sz="1800" dirty="0"/>
              <a:t>Are there any key details missing from the results page?</a:t>
            </a:r>
          </a:p>
          <a:p>
            <a:pPr marL="0" indent="0">
              <a:buNone/>
            </a:pPr>
            <a:endParaRPr lang="en-GB" sz="1800" dirty="0"/>
          </a:p>
          <a:p>
            <a:endParaRPr lang="en-GB" sz="1800" dirty="0"/>
          </a:p>
          <a:p>
            <a:endParaRPr lang="en-GB" sz="1800" dirty="0"/>
          </a:p>
          <a:p>
            <a:endParaRPr lang="en-GB" sz="1800" dirty="0"/>
          </a:p>
          <a:p>
            <a:pPr marL="0" indent="0">
              <a:buNone/>
            </a:pPr>
            <a:endParaRPr lang="en-GB" sz="1800" dirty="0"/>
          </a:p>
          <a:p>
            <a:pPr marL="0" indent="0">
              <a:buNone/>
            </a:pPr>
            <a:r>
              <a:rPr lang="en-GB" sz="1800" dirty="0"/>
              <a:t> </a:t>
            </a:r>
          </a:p>
          <a:p>
            <a:pPr marL="0" indent="0">
              <a:buNone/>
            </a:pPr>
            <a:endParaRPr lang="en-GB" sz="1800" dirty="0"/>
          </a:p>
        </p:txBody>
      </p:sp>
      <p:sp>
        <p:nvSpPr>
          <p:cNvPr id="4" name="TextBox 3">
            <a:extLst>
              <a:ext uri="{FF2B5EF4-FFF2-40B4-BE49-F238E27FC236}">
                <a16:creationId xmlns:a16="http://schemas.microsoft.com/office/drawing/2014/main" id="{3C49E8D0-8045-47E5-BAC8-1C3EF933AAFE}"/>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43812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00776"/>
            <a:ext cx="7673788" cy="1197718"/>
          </a:xfrm>
        </p:spPr>
        <p:txBody>
          <a:bodyPr anchor="t"/>
          <a:lstStyle/>
          <a:p>
            <a:r>
              <a:rPr lang="en-GB" dirty="0"/>
              <a:t>Participants</a:t>
            </a: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sp>
        <p:nvSpPr>
          <p:cNvPr id="12" name="Text Placeholder 2">
            <a:extLst>
              <a:ext uri="{FF2B5EF4-FFF2-40B4-BE49-F238E27FC236}">
                <a16:creationId xmlns:a16="http://schemas.microsoft.com/office/drawing/2014/main" id="{E87D6858-94E8-0A44-A2D2-E1C677650748}"/>
              </a:ext>
            </a:extLst>
          </p:cNvPr>
          <p:cNvSpPr>
            <a:spLocks noGrp="1"/>
          </p:cNvSpPr>
          <p:nvPr>
            <p:ph type="body" sz="quarter" idx="13"/>
          </p:nvPr>
        </p:nvSpPr>
        <p:spPr>
          <a:xfrm>
            <a:off x="838200" y="1479794"/>
            <a:ext cx="5257800" cy="4535524"/>
          </a:xfrm>
        </p:spPr>
        <p:txBody>
          <a:bodyPr anchor="t"/>
          <a:lstStyle/>
          <a:p>
            <a:pPr>
              <a:lnSpc>
                <a:spcPct val="150000"/>
              </a:lnSpc>
            </a:pPr>
            <a:r>
              <a:rPr lang="en-GB" sz="2000" b="1" dirty="0"/>
              <a:t>Total</a:t>
            </a:r>
            <a:r>
              <a:rPr lang="en-GB" sz="2000" dirty="0"/>
              <a:t>: 13 participants</a:t>
            </a:r>
          </a:p>
          <a:p>
            <a:pPr>
              <a:lnSpc>
                <a:spcPct val="150000"/>
              </a:lnSpc>
            </a:pPr>
            <a:r>
              <a:rPr lang="en-GB" sz="2000" dirty="0"/>
              <a:t>9 female, 4 male</a:t>
            </a:r>
          </a:p>
          <a:p>
            <a:pPr>
              <a:lnSpc>
                <a:spcPct val="150000"/>
              </a:lnSpc>
            </a:pPr>
            <a:r>
              <a:rPr lang="en-GB" sz="2000" dirty="0"/>
              <a:t>Range of </a:t>
            </a:r>
            <a:r>
              <a:rPr lang="en-GB" sz="2000" b="1" dirty="0"/>
              <a:t>educator</a:t>
            </a:r>
            <a:r>
              <a:rPr lang="en-GB" sz="2000" dirty="0"/>
              <a:t> and </a:t>
            </a:r>
            <a:r>
              <a:rPr lang="en-GB" sz="2000" b="1" dirty="0"/>
              <a:t>learner</a:t>
            </a:r>
            <a:r>
              <a:rPr lang="en-GB" sz="2000" dirty="0"/>
              <a:t> backgrounds</a:t>
            </a:r>
          </a:p>
          <a:p>
            <a:pPr>
              <a:lnSpc>
                <a:spcPct val="150000"/>
              </a:lnSpc>
            </a:pPr>
            <a:r>
              <a:rPr lang="en-GB" sz="2000" b="1" dirty="0"/>
              <a:t>Digital capabilities</a:t>
            </a:r>
            <a:r>
              <a:rPr lang="en-GB" sz="2000" dirty="0"/>
              <a:t>:</a:t>
            </a:r>
            <a:endParaRPr lang="en-GB" sz="2000" dirty="0">
              <a:cs typeface="Arial"/>
            </a:endParaRPr>
          </a:p>
          <a:p>
            <a:pPr lvl="1"/>
            <a:r>
              <a:rPr lang="en-GB" sz="1600" dirty="0"/>
              <a:t>Advanced:		</a:t>
            </a:r>
            <a:r>
              <a:rPr lang="en-GB" sz="1600" b="1" dirty="0"/>
              <a:t>6</a:t>
            </a:r>
          </a:p>
          <a:p>
            <a:pPr lvl="1"/>
            <a:r>
              <a:rPr lang="en-GB" sz="1600" dirty="0"/>
              <a:t>Intermediate:	</a:t>
            </a:r>
            <a:r>
              <a:rPr lang="en-GB" sz="1600" b="1" dirty="0"/>
              <a:t>4</a:t>
            </a:r>
          </a:p>
          <a:p>
            <a:pPr lvl="1"/>
            <a:r>
              <a:rPr lang="en-GB" sz="1600" dirty="0"/>
              <a:t>Novice:		</a:t>
            </a:r>
            <a:r>
              <a:rPr lang="en-GB" sz="1600" b="1" dirty="0"/>
              <a:t>0</a:t>
            </a:r>
          </a:p>
          <a:p>
            <a:pPr lvl="1"/>
            <a:r>
              <a:rPr lang="en-GB" sz="1600" dirty="0"/>
              <a:t>Getting started:	</a:t>
            </a:r>
            <a:r>
              <a:rPr lang="en-GB" sz="1600" b="1" dirty="0"/>
              <a:t>1</a:t>
            </a:r>
          </a:p>
          <a:p>
            <a:pPr lvl="1"/>
            <a:r>
              <a:rPr lang="en-GB" sz="1600" dirty="0"/>
              <a:t>Unknown:		</a:t>
            </a:r>
            <a:r>
              <a:rPr lang="en-GB" sz="1600" b="1" dirty="0"/>
              <a:t>2</a:t>
            </a:r>
          </a:p>
        </p:txBody>
      </p:sp>
      <p:sp>
        <p:nvSpPr>
          <p:cNvPr id="6" name="Text Placeholder 2">
            <a:extLst>
              <a:ext uri="{FF2B5EF4-FFF2-40B4-BE49-F238E27FC236}">
                <a16:creationId xmlns:a16="http://schemas.microsoft.com/office/drawing/2014/main" id="{8EC10949-F87B-6842-A219-9ED1B67CCBEA}"/>
              </a:ext>
            </a:extLst>
          </p:cNvPr>
          <p:cNvSpPr txBox="1">
            <a:spLocks/>
          </p:cNvSpPr>
          <p:nvPr/>
        </p:nvSpPr>
        <p:spPr>
          <a:xfrm>
            <a:off x="6358669" y="1398494"/>
            <a:ext cx="4995131" cy="4535524"/>
          </a:xfrm>
          <a:prstGeom prst="rect">
            <a:avLst/>
          </a:prstGeom>
        </p:spPr>
        <p:txBody>
          <a:bodyPr anchor="t"/>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GB" sz="2000" b="1" dirty="0"/>
              <a:t>Organisations/Roles include</a:t>
            </a:r>
            <a:r>
              <a:rPr lang="en-GB" sz="2000" dirty="0"/>
              <a:t>:</a:t>
            </a:r>
          </a:p>
          <a:p>
            <a:pPr lvl="1"/>
            <a:r>
              <a:rPr lang="en-GB" sz="1600" dirty="0"/>
              <a:t>NHS (Clinical and Non-Clinical)</a:t>
            </a:r>
          </a:p>
          <a:p>
            <a:pPr lvl="1"/>
            <a:r>
              <a:rPr lang="en-GB" sz="1600" dirty="0"/>
              <a:t>Digital Transformation Lead</a:t>
            </a:r>
          </a:p>
          <a:p>
            <a:pPr lvl="1"/>
            <a:r>
              <a:rPr lang="en-GB" sz="1600" dirty="0"/>
              <a:t>Charity sector</a:t>
            </a:r>
            <a:endParaRPr lang="en-GB" sz="1600" dirty="0">
              <a:cs typeface="Arial"/>
            </a:endParaRPr>
          </a:p>
          <a:p>
            <a:pPr lvl="1"/>
            <a:r>
              <a:rPr lang="en-GB" sz="1600" dirty="0"/>
              <a:t>Client Services Manager</a:t>
            </a:r>
          </a:p>
          <a:p>
            <a:pPr lvl="1"/>
            <a:r>
              <a:rPr lang="en-GB" sz="1600" dirty="0"/>
              <a:t>Care Homes Project Lead</a:t>
            </a:r>
            <a:endParaRPr lang="en-GB" sz="2000" dirty="0"/>
          </a:p>
          <a:p>
            <a:pPr>
              <a:lnSpc>
                <a:spcPct val="150000"/>
              </a:lnSpc>
            </a:pPr>
            <a:r>
              <a:rPr lang="en-GB" sz="2000" b="1" dirty="0"/>
              <a:t>Locations include:</a:t>
            </a:r>
          </a:p>
          <a:p>
            <a:pPr lvl="1"/>
            <a:r>
              <a:rPr lang="en-GB" sz="1600" dirty="0"/>
              <a:t>East &amp; West Midlands</a:t>
            </a:r>
          </a:p>
          <a:p>
            <a:pPr lvl="1"/>
            <a:r>
              <a:rPr lang="en-GB" sz="1600" dirty="0"/>
              <a:t>London</a:t>
            </a:r>
          </a:p>
          <a:p>
            <a:pPr lvl="1"/>
            <a:r>
              <a:rPr lang="en-GB" sz="1600" dirty="0"/>
              <a:t>South, South West &amp; South East England</a:t>
            </a:r>
          </a:p>
          <a:p>
            <a:pPr lvl="1"/>
            <a:r>
              <a:rPr lang="en-GB" sz="1600" dirty="0"/>
              <a:t>North West England</a:t>
            </a:r>
          </a:p>
          <a:p>
            <a:pPr lvl="1"/>
            <a:r>
              <a:rPr lang="en-GB" sz="1600" dirty="0"/>
              <a:t>Northern Ireland</a:t>
            </a:r>
          </a:p>
          <a:p>
            <a:pPr lvl="1"/>
            <a:r>
              <a:rPr lang="en-GB" sz="1600" dirty="0"/>
              <a:t>Yorkshire</a:t>
            </a:r>
          </a:p>
        </p:txBody>
      </p:sp>
      <p:sp>
        <p:nvSpPr>
          <p:cNvPr id="7" name="TextBox 6">
            <a:extLst>
              <a:ext uri="{FF2B5EF4-FFF2-40B4-BE49-F238E27FC236}">
                <a16:creationId xmlns:a16="http://schemas.microsoft.com/office/drawing/2014/main" id="{9A7FF94D-53B6-46F9-AD9A-8AEF3A1C59FC}"/>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306900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34858"/>
            <a:ext cx="7673788" cy="1197718"/>
          </a:xfrm>
        </p:spPr>
        <p:txBody>
          <a:bodyPr anchor="t"/>
          <a:lstStyle/>
          <a:p>
            <a:r>
              <a:rPr lang="en-GB" dirty="0"/>
              <a:t>Method</a:t>
            </a: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sp>
        <p:nvSpPr>
          <p:cNvPr id="12" name="Text Placeholder 2">
            <a:extLst>
              <a:ext uri="{FF2B5EF4-FFF2-40B4-BE49-F238E27FC236}">
                <a16:creationId xmlns:a16="http://schemas.microsoft.com/office/drawing/2014/main" id="{E87D6858-94E8-0A44-A2D2-E1C677650748}"/>
              </a:ext>
            </a:extLst>
          </p:cNvPr>
          <p:cNvSpPr>
            <a:spLocks noGrp="1"/>
          </p:cNvSpPr>
          <p:nvPr>
            <p:ph type="body" sz="quarter" idx="13"/>
          </p:nvPr>
        </p:nvSpPr>
        <p:spPr>
          <a:xfrm>
            <a:off x="125510" y="1251522"/>
            <a:ext cx="7049014" cy="4772761"/>
          </a:xfrm>
        </p:spPr>
        <p:txBody>
          <a:bodyPr anchor="t"/>
          <a:lstStyle/>
          <a:p>
            <a:r>
              <a:rPr lang="en-GB" sz="1800" b="1" dirty="0"/>
              <a:t>Timeframe</a:t>
            </a:r>
            <a:r>
              <a:rPr lang="en-GB" sz="1800" dirty="0"/>
              <a:t>: 1.5 weeks interviews, one week analysis</a:t>
            </a:r>
          </a:p>
          <a:p>
            <a:r>
              <a:rPr lang="en-GB" sz="1800" b="1" dirty="0"/>
              <a:t>Remote Interviews </a:t>
            </a:r>
            <a:r>
              <a:rPr lang="en-GB" sz="1800" dirty="0"/>
              <a:t>(conducted via WebEx and Whereby)</a:t>
            </a:r>
          </a:p>
          <a:p>
            <a:r>
              <a:rPr lang="en-GB" sz="1800" dirty="0"/>
              <a:t>45 minutes - 1 hour sessions</a:t>
            </a:r>
          </a:p>
          <a:p>
            <a:r>
              <a:rPr lang="en-GB" sz="1800" b="1" dirty="0"/>
              <a:t>Task setting exercises </a:t>
            </a:r>
            <a:r>
              <a:rPr lang="en-GB" sz="1800" dirty="0"/>
              <a:t>using an Invision prototype</a:t>
            </a:r>
            <a:endParaRPr lang="en-GB" sz="1800" dirty="0">
              <a:cs typeface="Arial"/>
            </a:endParaRPr>
          </a:p>
          <a:p>
            <a:r>
              <a:rPr lang="en-GB" sz="1800" dirty="0"/>
              <a:t>Participants were in their work environments using their own devices.</a:t>
            </a:r>
          </a:p>
          <a:p>
            <a:pPr marL="0" indent="0">
              <a:buNone/>
            </a:pPr>
            <a:endParaRPr lang="en-GB" sz="1800" dirty="0"/>
          </a:p>
          <a:p>
            <a:r>
              <a:rPr lang="en-GB" sz="1800" b="1" dirty="0"/>
              <a:t>Limitations</a:t>
            </a:r>
            <a:r>
              <a:rPr lang="en-GB" sz="1800" dirty="0"/>
              <a:t>:</a:t>
            </a:r>
          </a:p>
          <a:p>
            <a:pPr lvl="1"/>
            <a:r>
              <a:rPr lang="en-GB" sz="1800" dirty="0"/>
              <a:t>Issues with screensharing for some participants (they had to verbally describe their actions)</a:t>
            </a:r>
          </a:p>
          <a:p>
            <a:pPr lvl="1"/>
            <a:r>
              <a:rPr lang="en-GB" sz="1800" dirty="0"/>
              <a:t>There was a high proportion of users who self-identified as ‘Advanced’ in Digital Capability and showed a high degree of familiarity with using search functions</a:t>
            </a:r>
          </a:p>
          <a:p>
            <a:pPr lvl="1"/>
            <a:r>
              <a:rPr lang="en-GB" sz="1800" dirty="0"/>
              <a:t>General prototype restrictions (only certain parts of the prototype were functional, this was explained to participants)</a:t>
            </a:r>
          </a:p>
          <a:p>
            <a:pPr marL="0" indent="0">
              <a:buNone/>
            </a:pPr>
            <a:endParaRPr lang="en-GB" sz="1800" dirty="0"/>
          </a:p>
          <a:p>
            <a:endParaRPr lang="en-GB" sz="1800" dirty="0"/>
          </a:p>
          <a:p>
            <a:endParaRPr lang="en-GB" sz="1800" dirty="0"/>
          </a:p>
          <a:p>
            <a:endParaRPr lang="en-GB" sz="1800" dirty="0"/>
          </a:p>
          <a:p>
            <a:pPr marL="0" indent="0">
              <a:buNone/>
            </a:pPr>
            <a:endParaRPr lang="en-GB" sz="1800" dirty="0"/>
          </a:p>
          <a:p>
            <a:pPr marL="0" indent="0">
              <a:buNone/>
            </a:pPr>
            <a:r>
              <a:rPr lang="en-GB" sz="1800" dirty="0"/>
              <a:t> </a:t>
            </a:r>
          </a:p>
          <a:p>
            <a:pPr marL="0" indent="0">
              <a:buNone/>
            </a:pPr>
            <a:endParaRPr lang="en-GB" sz="1800" dirty="0"/>
          </a:p>
        </p:txBody>
      </p:sp>
      <p:sp>
        <p:nvSpPr>
          <p:cNvPr id="8" name="TextBox 7">
            <a:extLst>
              <a:ext uri="{FF2B5EF4-FFF2-40B4-BE49-F238E27FC236}">
                <a16:creationId xmlns:a16="http://schemas.microsoft.com/office/drawing/2014/main" id="{2420F2A7-26B4-44A0-AB71-A0FBA9799E8A}"/>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pic>
        <p:nvPicPr>
          <p:cNvPr id="10" name="Picture 9">
            <a:extLst>
              <a:ext uri="{FF2B5EF4-FFF2-40B4-BE49-F238E27FC236}">
                <a16:creationId xmlns:a16="http://schemas.microsoft.com/office/drawing/2014/main" id="{85660F28-580C-5141-8E7E-620109F2DD7E}"/>
              </a:ext>
            </a:extLst>
          </p:cNvPr>
          <p:cNvPicPr>
            <a:picLocks noChangeAspect="1"/>
          </p:cNvPicPr>
          <p:nvPr/>
        </p:nvPicPr>
        <p:blipFill rotWithShape="1">
          <a:blip r:embed="rId3">
            <a:extLst>
              <a:ext uri="{28A0092B-C50C-407E-A947-70E740481C1C}">
                <a14:useLocalDpi xmlns:a14="http://schemas.microsoft.com/office/drawing/2010/main" val="0"/>
              </a:ext>
            </a:extLst>
          </a:blip>
          <a:srcRect l="12043" r="11744"/>
          <a:stretch/>
        </p:blipFill>
        <p:spPr>
          <a:xfrm>
            <a:off x="7174524" y="1163172"/>
            <a:ext cx="3285320" cy="2106780"/>
          </a:xfrm>
          <a:prstGeom prst="rect">
            <a:avLst/>
          </a:prstGeom>
          <a:effectLst>
            <a:outerShdw blurRad="50800" dist="76200" dir="7980000" algn="ctr" rotWithShape="0">
              <a:srgbClr val="000000">
                <a:alpha val="43137"/>
              </a:srgbClr>
            </a:outerShdw>
          </a:effectLst>
        </p:spPr>
      </p:pic>
      <p:pic>
        <p:nvPicPr>
          <p:cNvPr id="11" name="Picture 10">
            <a:extLst>
              <a:ext uri="{FF2B5EF4-FFF2-40B4-BE49-F238E27FC236}">
                <a16:creationId xmlns:a16="http://schemas.microsoft.com/office/drawing/2014/main" id="{A0343776-7D74-B945-A982-64A05217B44B}"/>
              </a:ext>
            </a:extLst>
          </p:cNvPr>
          <p:cNvPicPr>
            <a:picLocks noChangeAspect="1"/>
          </p:cNvPicPr>
          <p:nvPr/>
        </p:nvPicPr>
        <p:blipFill rotWithShape="1">
          <a:blip r:embed="rId4">
            <a:extLst>
              <a:ext uri="{28A0092B-C50C-407E-A947-70E740481C1C}">
                <a14:useLocalDpi xmlns:a14="http://schemas.microsoft.com/office/drawing/2010/main" val="0"/>
              </a:ext>
            </a:extLst>
          </a:blip>
          <a:srcRect l="16172" t="43829" r="34355" b="4713"/>
          <a:stretch/>
        </p:blipFill>
        <p:spPr>
          <a:xfrm>
            <a:off x="9318811" y="2202708"/>
            <a:ext cx="2430966" cy="1460810"/>
          </a:xfrm>
          <a:prstGeom prst="rect">
            <a:avLst/>
          </a:prstGeom>
          <a:effectLst>
            <a:outerShdw blurRad="50800" dist="101600" dir="7920000" algn="ctr" rotWithShape="0">
              <a:srgbClr val="000000">
                <a:alpha val="43137"/>
              </a:srgbClr>
            </a:outerShdw>
          </a:effectLst>
        </p:spPr>
      </p:pic>
      <p:pic>
        <p:nvPicPr>
          <p:cNvPr id="13" name="Picture 12">
            <a:extLst>
              <a:ext uri="{FF2B5EF4-FFF2-40B4-BE49-F238E27FC236}">
                <a16:creationId xmlns:a16="http://schemas.microsoft.com/office/drawing/2014/main" id="{BDAD5751-5622-D646-9F53-EDA2FB5CE9CA}"/>
              </a:ext>
            </a:extLst>
          </p:cNvPr>
          <p:cNvPicPr>
            <a:picLocks noChangeAspect="1"/>
          </p:cNvPicPr>
          <p:nvPr/>
        </p:nvPicPr>
        <p:blipFill rotWithShape="1">
          <a:blip r:embed="rId5">
            <a:extLst>
              <a:ext uri="{28A0092B-C50C-407E-A947-70E740481C1C}">
                <a14:useLocalDpi xmlns:a14="http://schemas.microsoft.com/office/drawing/2010/main" val="0"/>
              </a:ext>
            </a:extLst>
          </a:blip>
          <a:srcRect l="10406" t="7306" b="4830"/>
          <a:stretch/>
        </p:blipFill>
        <p:spPr>
          <a:xfrm>
            <a:off x="7416570" y="3844866"/>
            <a:ext cx="4523325" cy="2115110"/>
          </a:xfrm>
          <a:prstGeom prst="rect">
            <a:avLst/>
          </a:prstGeom>
          <a:effectLst>
            <a:outerShdw blurRad="50800" dist="76200" dir="8520000" algn="ctr" rotWithShape="0">
              <a:srgbClr val="000000">
                <a:alpha val="43137"/>
              </a:srgbClr>
            </a:outerShdw>
          </a:effectLst>
        </p:spPr>
      </p:pic>
    </p:spTree>
    <p:extLst>
      <p:ext uri="{BB962C8B-B14F-4D97-AF65-F5344CB8AC3E}">
        <p14:creationId xmlns:p14="http://schemas.microsoft.com/office/powerpoint/2010/main" val="1648512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2259106" y="2830141"/>
            <a:ext cx="7673788" cy="1197718"/>
          </a:xfrm>
        </p:spPr>
        <p:txBody>
          <a:bodyPr anchor="ctr"/>
          <a:lstStyle/>
          <a:p>
            <a:pPr algn="ctr"/>
            <a:r>
              <a:rPr lang="en-GB" dirty="0"/>
              <a:t>Findings</a:t>
            </a:r>
            <a:endParaRPr lang="en-GB" sz="2000" dirty="0">
              <a:solidFill>
                <a:schemeClr val="tx1"/>
              </a:solidFill>
            </a:endParaRP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sp>
        <p:nvSpPr>
          <p:cNvPr id="4" name="TextBox 3">
            <a:extLst>
              <a:ext uri="{FF2B5EF4-FFF2-40B4-BE49-F238E27FC236}">
                <a16:creationId xmlns:a16="http://schemas.microsoft.com/office/drawing/2014/main" id="{7A06BA83-65A5-49A2-96D2-F33B74B04226}"/>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360055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00776"/>
            <a:ext cx="7673788" cy="1197718"/>
          </a:xfrm>
        </p:spPr>
        <p:txBody>
          <a:bodyPr anchor="t"/>
          <a:lstStyle/>
          <a:p>
            <a:r>
              <a:rPr lang="en-GB"/>
              <a:t>High priority issues</a:t>
            </a: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graphicFrame>
        <p:nvGraphicFramePr>
          <p:cNvPr id="7" name="Table 6">
            <a:extLst>
              <a:ext uri="{FF2B5EF4-FFF2-40B4-BE49-F238E27FC236}">
                <a16:creationId xmlns:a16="http://schemas.microsoft.com/office/drawing/2014/main" id="{34C4E75D-CEAB-AB43-B43A-B4A3504CCDDF}"/>
              </a:ext>
            </a:extLst>
          </p:cNvPr>
          <p:cNvGraphicFramePr>
            <a:graphicFrameLocks noGrp="1"/>
          </p:cNvGraphicFramePr>
          <p:nvPr>
            <p:extLst>
              <p:ext uri="{D42A27DB-BD31-4B8C-83A1-F6EECF244321}">
                <p14:modId xmlns:p14="http://schemas.microsoft.com/office/powerpoint/2010/main" val="3593032239"/>
              </p:ext>
            </p:extLst>
          </p:nvPr>
        </p:nvGraphicFramePr>
        <p:xfrm>
          <a:off x="321128" y="1129541"/>
          <a:ext cx="11549743" cy="4780606"/>
        </p:xfrm>
        <a:graphic>
          <a:graphicData uri="http://schemas.openxmlformats.org/drawingml/2006/table">
            <a:tbl>
              <a:tblPr firstRow="1" bandRow="1">
                <a:tableStyleId>{5C22544A-7EE6-4342-B048-85BDC9FD1C3A}</a:tableStyleId>
              </a:tblPr>
              <a:tblGrid>
                <a:gridCol w="4836100">
                  <a:extLst>
                    <a:ext uri="{9D8B030D-6E8A-4147-A177-3AD203B41FA5}">
                      <a16:colId xmlns:a16="http://schemas.microsoft.com/office/drawing/2014/main" val="1048193221"/>
                    </a:ext>
                  </a:extLst>
                </a:gridCol>
                <a:gridCol w="5154712">
                  <a:extLst>
                    <a:ext uri="{9D8B030D-6E8A-4147-A177-3AD203B41FA5}">
                      <a16:colId xmlns:a16="http://schemas.microsoft.com/office/drawing/2014/main" val="132871662"/>
                    </a:ext>
                  </a:extLst>
                </a:gridCol>
                <a:gridCol w="1558931">
                  <a:extLst>
                    <a:ext uri="{9D8B030D-6E8A-4147-A177-3AD203B41FA5}">
                      <a16:colId xmlns:a16="http://schemas.microsoft.com/office/drawing/2014/main" val="2101928438"/>
                    </a:ext>
                  </a:extLst>
                </a:gridCol>
              </a:tblGrid>
              <a:tr h="411601">
                <a:tc>
                  <a:txBody>
                    <a:bodyPr/>
                    <a:lstStyle/>
                    <a:p>
                      <a:r>
                        <a:rPr lang="en-US" sz="1400" dirty="0"/>
                        <a:t>Summary of issue</a:t>
                      </a:r>
                      <a:endParaRPr lang="en-US" dirty="0"/>
                    </a:p>
                  </a:txBody>
                  <a:tcPr/>
                </a:tc>
                <a:tc>
                  <a:txBody>
                    <a:bodyPr/>
                    <a:lstStyle/>
                    <a:p>
                      <a:r>
                        <a:rPr lang="en-US" sz="1400" dirty="0"/>
                        <a:t>Impact</a:t>
                      </a:r>
                    </a:p>
                  </a:txBody>
                  <a:tcPr/>
                </a:tc>
                <a:tc>
                  <a:txBody>
                    <a:bodyPr/>
                    <a:lstStyle/>
                    <a:p>
                      <a:r>
                        <a:rPr lang="en-US" sz="1400" dirty="0"/>
                        <a:t>Priority</a:t>
                      </a:r>
                    </a:p>
                  </a:txBody>
                  <a:tcPr/>
                </a:tc>
                <a:extLst>
                  <a:ext uri="{0D108BD9-81ED-4DB2-BD59-A6C34878D82A}">
                    <a16:rowId xmlns:a16="http://schemas.microsoft.com/office/drawing/2014/main" val="1387465147"/>
                  </a:ext>
                </a:extLst>
              </a:tr>
              <a:tr h="1142603">
                <a:tc>
                  <a:txBody>
                    <a:bodyPr/>
                    <a:lstStyle/>
                    <a:p>
                      <a:pPr algn="ctr"/>
                      <a:r>
                        <a:rPr lang="en-US" sz="1400" b="1"/>
                        <a:t>Confusion over ‘Source’ in filters</a:t>
                      </a:r>
                    </a:p>
                    <a:p>
                      <a:pPr algn="ctr"/>
                      <a:endParaRPr lang="en-US" sz="1200" b="1" dirty="0"/>
                    </a:p>
                    <a:p>
                      <a:pPr algn="l"/>
                      <a:r>
                        <a:rPr lang="en-GB" sz="1200"/>
                        <a:t>Most users showed either poor understanding of what ‘Source’ was within filters or questioned the usefulness of being able to filter based </a:t>
                      </a:r>
                      <a:r>
                        <a:rPr lang="en-GB" sz="1200" dirty="0"/>
                        <a:t>on the sources offered.</a:t>
                      </a:r>
                      <a:endParaRPr lang="en-US" sz="1200" dirty="0"/>
                    </a:p>
                  </a:txBody>
                  <a:tcPr anchor="ctr"/>
                </a:tc>
                <a:tc>
                  <a:txBody>
                    <a:bodyPr/>
                    <a:lstStyle/>
                    <a:p>
                      <a:pPr algn="l"/>
                      <a:r>
                        <a:rPr lang="en-US" sz="1200"/>
                        <a:t>Most likely impact is that users will ignore the ‘Source’ section in filter. </a:t>
                      </a:r>
                      <a:r>
                        <a:rPr lang="en-US" sz="1200" dirty="0"/>
                        <a:t>There is a danger of user frustration caused by lack of understanding. Questions from users around why there weren’t options they recognised (e.g. Journals).</a:t>
                      </a:r>
                    </a:p>
                  </a:txBody>
                  <a:tcPr anchor="ctr"/>
                </a:tc>
                <a:tc>
                  <a:txBody>
                    <a:bodyPr/>
                    <a:lstStyle/>
                    <a:p>
                      <a:pPr algn="ctr"/>
                      <a:r>
                        <a:rPr lang="en-US" sz="1400" dirty="0"/>
                        <a:t>Serious</a:t>
                      </a:r>
                    </a:p>
                  </a:txBody>
                  <a:tcPr anchor="ctr">
                    <a:solidFill>
                      <a:schemeClr val="accent6">
                        <a:lumMod val="60000"/>
                        <a:lumOff val="40000"/>
                      </a:schemeClr>
                    </a:solidFill>
                  </a:tcPr>
                </a:tc>
                <a:extLst>
                  <a:ext uri="{0D108BD9-81ED-4DB2-BD59-A6C34878D82A}">
                    <a16:rowId xmlns:a16="http://schemas.microsoft.com/office/drawing/2014/main" val="1528469566"/>
                  </a:ext>
                </a:extLst>
              </a:tr>
              <a:tr h="1412895">
                <a:tc>
                  <a:txBody>
                    <a:bodyPr/>
                    <a:lstStyle/>
                    <a:p>
                      <a:pPr algn="ctr"/>
                      <a:r>
                        <a:rPr lang="en-US" sz="1400" b="1"/>
                        <a:t>Need for more metadata to be displayed on results</a:t>
                      </a:r>
                    </a:p>
                    <a:p>
                      <a:pPr algn="ctr"/>
                      <a:endParaRPr lang="en-US" sz="1400" b="1" dirty="0"/>
                    </a:p>
                    <a:p>
                      <a:pPr algn="l"/>
                      <a:r>
                        <a:rPr lang="en-GB" sz="1200" dirty="0"/>
                        <a:t>A complaint from users who expected results to be displayed as a list was that the card view did not highlight why a particular result had </a:t>
                      </a:r>
                      <a:r>
                        <a:rPr lang="en-GB" sz="1200"/>
                        <a:t>come up e.g. by highlighting a relevant extract as Google does or by </a:t>
                      </a:r>
                      <a:r>
                        <a:rPr lang="en-GB" sz="1200" dirty="0"/>
                        <a:t>showing the relevant keywords connected to that resource. </a:t>
                      </a:r>
                      <a:endParaRPr lang="en-US" sz="1400" dirty="0"/>
                    </a:p>
                  </a:txBody>
                  <a:tcPr anchor="ctr"/>
                </a:tc>
                <a:tc>
                  <a:txBody>
                    <a:bodyPr/>
                    <a:lstStyle/>
                    <a:p>
                      <a:pPr algn="l"/>
                      <a:r>
                        <a:rPr lang="en-US" sz="1200" dirty="0"/>
                        <a:t>Without knowing why a search result has been retrieved, users were reluctant to ‘trust’ the system and select a result. In addition, judging results purely by media type and title didn’t assist users in choosing a result from the selection causing frustration and wasted time.</a:t>
                      </a:r>
                      <a:br>
                        <a:rPr lang="en-US" sz="1200" dirty="0"/>
                      </a:br>
                      <a:r>
                        <a:rPr lang="en-US" sz="1200" b="1" dirty="0"/>
                        <a:t>NB</a:t>
                      </a:r>
                      <a:r>
                        <a:rPr lang="en-US" sz="1200"/>
                        <a:t>: Particularly an issue when filters </a:t>
                      </a:r>
                      <a:r>
                        <a:rPr lang="en-US" sz="1200" dirty="0"/>
                        <a:t>were not used.</a:t>
                      </a:r>
                    </a:p>
                  </a:txBody>
                  <a:tcPr anchor="ctr"/>
                </a:tc>
                <a:tc>
                  <a:txBody>
                    <a:bodyPr/>
                    <a:lstStyle/>
                    <a:p>
                      <a:pPr algn="ctr"/>
                      <a:r>
                        <a:rPr lang="en-US" sz="1400" dirty="0"/>
                        <a:t>Serious</a:t>
                      </a:r>
                    </a:p>
                  </a:txBody>
                  <a:tcPr anchor="ctr">
                    <a:solidFill>
                      <a:schemeClr val="accent6">
                        <a:lumMod val="60000"/>
                        <a:lumOff val="40000"/>
                      </a:schemeClr>
                    </a:solidFill>
                  </a:tcPr>
                </a:tc>
                <a:extLst>
                  <a:ext uri="{0D108BD9-81ED-4DB2-BD59-A6C34878D82A}">
                    <a16:rowId xmlns:a16="http://schemas.microsoft.com/office/drawing/2014/main" val="1481124537"/>
                  </a:ext>
                </a:extLst>
              </a:tr>
              <a:tr h="1813507">
                <a:tc>
                  <a:txBody>
                    <a:bodyPr/>
                    <a:lstStyle/>
                    <a:p>
                      <a:pPr algn="ctr"/>
                      <a:r>
                        <a:rPr lang="en-US" sz="1400" b="1"/>
                        <a:t>‘Published’ date ambiguous</a:t>
                      </a:r>
                      <a:endParaRPr lang="en-US" sz="1200" b="1"/>
                    </a:p>
                    <a:p>
                      <a:pPr algn="ctr"/>
                      <a:endParaRPr lang="en-US" sz="1200" dirty="0"/>
                    </a:p>
                    <a:p>
                      <a:pPr algn="l"/>
                      <a:r>
                        <a:rPr lang="en-US" sz="1200"/>
                        <a:t>Most</a:t>
                      </a:r>
                      <a:r>
                        <a:rPr lang="en-US" sz="1200" dirty="0"/>
                        <a:t> users couldn’t say for certain whether the ‘Published by X on [Date]’ information on a card was referring to the date the content itself was created or the date that content was uploaded to the platform. When pushed, they assumed the latter but stated the former was the more important.</a:t>
                      </a:r>
                    </a:p>
                  </a:txBody>
                  <a:tcPr anchor="ctr"/>
                </a:tc>
                <a:tc>
                  <a:txBody>
                    <a:bodyPr/>
                    <a:lstStyle/>
                    <a:p>
                      <a:pPr algn="l"/>
                      <a:r>
                        <a:rPr lang="en-US" sz="1200" dirty="0"/>
                        <a:t>Frustration and confusion regarding whether a source is up-to-date and </a:t>
                      </a:r>
                      <a:r>
                        <a:rPr lang="en-US" sz="1200"/>
                        <a:t>can therefore be trusted may result in users placing less trust in the platform or engaging with less content.</a:t>
                      </a:r>
                    </a:p>
                  </a:txBody>
                  <a:tcPr anchor="ctr"/>
                </a:tc>
                <a:tc>
                  <a:txBody>
                    <a:bodyPr/>
                    <a:lstStyle/>
                    <a:p>
                      <a:pPr algn="ctr"/>
                      <a:r>
                        <a:rPr lang="en-US" sz="1400" dirty="0"/>
                        <a:t>Medium</a:t>
                      </a:r>
                    </a:p>
                  </a:txBody>
                  <a:tcPr anchor="ctr">
                    <a:solidFill>
                      <a:srgbClr val="FFF69E"/>
                    </a:solidFill>
                  </a:tcPr>
                </a:tc>
                <a:extLst>
                  <a:ext uri="{0D108BD9-81ED-4DB2-BD59-A6C34878D82A}">
                    <a16:rowId xmlns:a16="http://schemas.microsoft.com/office/drawing/2014/main" val="988283003"/>
                  </a:ext>
                </a:extLst>
              </a:tr>
            </a:tbl>
          </a:graphicData>
        </a:graphic>
      </p:graphicFrame>
      <p:sp>
        <p:nvSpPr>
          <p:cNvPr id="6" name="TextBox 5">
            <a:extLst>
              <a:ext uri="{FF2B5EF4-FFF2-40B4-BE49-F238E27FC236}">
                <a16:creationId xmlns:a16="http://schemas.microsoft.com/office/drawing/2014/main" id="{0BF43EB2-DDE5-4199-A1A2-FA75D5E9133E}"/>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372904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40659" y="200776"/>
            <a:ext cx="7673788" cy="1197718"/>
          </a:xfrm>
        </p:spPr>
        <p:txBody>
          <a:bodyPr anchor="t"/>
          <a:lstStyle/>
          <a:p>
            <a:r>
              <a:rPr lang="en-US" sz="2800" dirty="0"/>
              <a:t>Issue in detail:</a:t>
            </a:r>
            <a:br>
              <a:rPr lang="en-US" sz="2800" dirty="0"/>
            </a:br>
            <a:r>
              <a:rPr lang="en-US" sz="2800" b="0" dirty="0"/>
              <a:t>Confusion over ‘Source’ in filters</a:t>
            </a: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sp>
        <p:nvSpPr>
          <p:cNvPr id="6" name="Text Placeholder 2">
            <a:extLst>
              <a:ext uri="{FF2B5EF4-FFF2-40B4-BE49-F238E27FC236}">
                <a16:creationId xmlns:a16="http://schemas.microsoft.com/office/drawing/2014/main" id="{EDBE5664-645B-3346-BA91-FFE86839E1B1}"/>
              </a:ext>
            </a:extLst>
          </p:cNvPr>
          <p:cNvSpPr>
            <a:spLocks noGrp="1"/>
          </p:cNvSpPr>
          <p:nvPr>
            <p:ph type="body" sz="quarter" idx="13"/>
          </p:nvPr>
        </p:nvSpPr>
        <p:spPr>
          <a:xfrm>
            <a:off x="125510" y="1488759"/>
            <a:ext cx="7049014" cy="4535524"/>
          </a:xfrm>
        </p:spPr>
        <p:txBody>
          <a:bodyPr anchor="t"/>
          <a:lstStyle/>
          <a:p>
            <a:pPr marL="0" indent="0" algn="ctr">
              <a:buNone/>
            </a:pPr>
            <a:r>
              <a:rPr lang="en-GB" sz="1400" b="1" dirty="0">
                <a:solidFill>
                  <a:srgbClr val="0070C0"/>
                </a:solidFill>
              </a:rPr>
              <a:t>"Looking at the options I have here, I wouldn't [filter by them]. If it was something different, let's say choosing a publication from an actual peer-reviewed journal then I would filter. But not in this case, with the options that are here.</a:t>
            </a:r>
          </a:p>
          <a:p>
            <a:pPr marL="0" indent="0" algn="ctr">
              <a:buNone/>
            </a:pPr>
            <a:br>
              <a:rPr lang="en-GB" sz="1400" b="1" dirty="0">
                <a:solidFill>
                  <a:srgbClr val="0070C0"/>
                </a:solidFill>
              </a:rPr>
            </a:br>
            <a:r>
              <a:rPr lang="en-GB" sz="1400" b="1" dirty="0">
                <a:solidFill>
                  <a:srgbClr val="0070C0"/>
                </a:solidFill>
              </a:rPr>
              <a:t>"I wouldn't filter I would just say 'all' and then as I read [the results] I would try and make the decision about whether it is relevant or not."</a:t>
            </a:r>
          </a:p>
          <a:p>
            <a:pPr marL="0" indent="0">
              <a:buNone/>
            </a:pPr>
            <a:endParaRPr lang="en-GB" sz="1400" dirty="0"/>
          </a:p>
          <a:p>
            <a:pPr marL="0" indent="0">
              <a:buNone/>
            </a:pPr>
            <a:r>
              <a:rPr lang="en-GB" sz="1400" dirty="0"/>
              <a:t>Most users did not understand the selection of options offered under ‘Source’ in the search filter (</a:t>
            </a:r>
            <a:r>
              <a:rPr lang="en-GB" sz="1400" b="1" dirty="0"/>
              <a:t>Learning Hub Community, e-Learning for Healthcare, Workforce Information Network</a:t>
            </a:r>
            <a:r>
              <a:rPr lang="en-GB" sz="1400" dirty="0"/>
              <a:t> and </a:t>
            </a:r>
            <a:r>
              <a:rPr lang="en-GB" sz="1400" b="1" dirty="0"/>
              <a:t>eLearning Repository</a:t>
            </a:r>
            <a:r>
              <a:rPr lang="en-GB" sz="1400" dirty="0"/>
              <a:t>). Some options were confused with one another and many weren’t recognised at all.</a:t>
            </a:r>
          </a:p>
          <a:p>
            <a:pPr marL="0" indent="0">
              <a:buNone/>
            </a:pPr>
            <a:endParaRPr lang="en-GB" sz="1400" dirty="0"/>
          </a:p>
          <a:p>
            <a:pPr marL="0" indent="0">
              <a:buNone/>
            </a:pPr>
            <a:r>
              <a:rPr lang="en-GB" sz="1400" dirty="0"/>
              <a:t>When questioned, users stated that they would expect ‘Source’ to include options like various recognised journals and bodies (e.g. NICE and the Royal Colleges). This would allow them to filter based on trusted providers of information.</a:t>
            </a:r>
          </a:p>
          <a:p>
            <a:pPr marL="0" indent="0">
              <a:buNone/>
            </a:pPr>
            <a:endParaRPr lang="en-GB" sz="1400" dirty="0"/>
          </a:p>
          <a:p>
            <a:pPr marL="0" indent="0">
              <a:buNone/>
            </a:pPr>
            <a:r>
              <a:rPr lang="en-GB" sz="1400" dirty="0"/>
              <a:t>There was an agreement that it would be good to differentiate ‘community content’ (uploaded by general users) from ‘curated content’ (uploaded by professional bodies/professional learning content creators).</a:t>
            </a:r>
          </a:p>
          <a:p>
            <a:endParaRPr lang="en-GB" sz="1400" dirty="0"/>
          </a:p>
          <a:p>
            <a:endParaRPr lang="en-GB" sz="1400" dirty="0"/>
          </a:p>
          <a:p>
            <a:endParaRPr lang="en-GB" sz="1400" dirty="0"/>
          </a:p>
          <a:p>
            <a:pPr marL="0" indent="0">
              <a:buNone/>
            </a:pPr>
            <a:endParaRPr lang="en-GB" sz="1400" dirty="0"/>
          </a:p>
          <a:p>
            <a:pPr marL="0" indent="0">
              <a:buNone/>
            </a:pPr>
            <a:r>
              <a:rPr lang="en-GB" sz="1400" dirty="0"/>
              <a:t> </a:t>
            </a:r>
          </a:p>
          <a:p>
            <a:pPr marL="0" indent="0">
              <a:buNone/>
            </a:pPr>
            <a:endParaRPr lang="en-GB" sz="1400" dirty="0"/>
          </a:p>
        </p:txBody>
      </p:sp>
      <p:pic>
        <p:nvPicPr>
          <p:cNvPr id="3" name="Picture 2">
            <a:extLst>
              <a:ext uri="{FF2B5EF4-FFF2-40B4-BE49-F238E27FC236}">
                <a16:creationId xmlns:a16="http://schemas.microsoft.com/office/drawing/2014/main" id="{25041167-49CE-124A-B937-6FDF6F5874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47220" y="2206771"/>
            <a:ext cx="4505008" cy="2444456"/>
          </a:xfrm>
          <a:prstGeom prst="rect">
            <a:avLst/>
          </a:prstGeom>
          <a:effectLst>
            <a:outerShdw blurRad="50800" dist="76200" dir="7500000" algn="ctr" rotWithShape="0">
              <a:srgbClr val="000000">
                <a:alpha val="43137"/>
              </a:srgbClr>
            </a:outerShdw>
          </a:effectLst>
        </p:spPr>
      </p:pic>
      <p:sp>
        <p:nvSpPr>
          <p:cNvPr id="7" name="TextBox 6">
            <a:extLst>
              <a:ext uri="{FF2B5EF4-FFF2-40B4-BE49-F238E27FC236}">
                <a16:creationId xmlns:a16="http://schemas.microsoft.com/office/drawing/2014/main" id="{BFC5051A-B737-453C-BD41-1874AC5BEA6D}"/>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Tree>
    <p:extLst>
      <p:ext uri="{BB962C8B-B14F-4D97-AF65-F5344CB8AC3E}">
        <p14:creationId xmlns:p14="http://schemas.microsoft.com/office/powerpoint/2010/main" val="138712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55C6-B2FF-4FD4-B43F-267CB5DF5B06}"/>
              </a:ext>
            </a:extLst>
          </p:cNvPr>
          <p:cNvSpPr>
            <a:spLocks noGrp="1"/>
          </p:cNvSpPr>
          <p:nvPr>
            <p:ph type="ctrTitle"/>
          </p:nvPr>
        </p:nvSpPr>
        <p:spPr>
          <a:xfrm>
            <a:off x="321128" y="200776"/>
            <a:ext cx="7693319" cy="1197718"/>
          </a:xfrm>
        </p:spPr>
        <p:txBody>
          <a:bodyPr anchor="t"/>
          <a:lstStyle/>
          <a:p>
            <a:r>
              <a:rPr lang="en-GB" dirty="0"/>
              <a:t>Medium &amp; low priority issues*</a:t>
            </a:r>
          </a:p>
        </p:txBody>
      </p:sp>
      <p:sp>
        <p:nvSpPr>
          <p:cNvPr id="5" name="Text Placeholder 2">
            <a:extLst>
              <a:ext uri="{FF2B5EF4-FFF2-40B4-BE49-F238E27FC236}">
                <a16:creationId xmlns:a16="http://schemas.microsoft.com/office/drawing/2014/main" id="{29906CF5-7F3B-C04C-A171-642744E63988}"/>
              </a:ext>
            </a:extLst>
          </p:cNvPr>
          <p:cNvSpPr txBox="1">
            <a:spLocks/>
          </p:cNvSpPr>
          <p:nvPr/>
        </p:nvSpPr>
        <p:spPr>
          <a:xfrm>
            <a:off x="6078073" y="1479794"/>
            <a:ext cx="5970491" cy="4535524"/>
          </a:xfrm>
          <a:prstGeom prst="rect">
            <a:avLst/>
          </a:prstGeom>
        </p:spPr>
        <p:txBody>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GB" sz="1800" dirty="0"/>
          </a:p>
          <a:p>
            <a:endParaRPr lang="en-GB" sz="1800" dirty="0"/>
          </a:p>
          <a:p>
            <a:endParaRPr lang="en-GB" sz="1800" dirty="0"/>
          </a:p>
          <a:p>
            <a:endParaRPr lang="en-GB" sz="1800" dirty="0"/>
          </a:p>
          <a:p>
            <a:pPr marL="0" indent="0">
              <a:buFont typeface="Arial"/>
              <a:buNone/>
            </a:pPr>
            <a:endParaRPr lang="en-GB" sz="1800" dirty="0"/>
          </a:p>
          <a:p>
            <a:pPr marL="0" indent="0">
              <a:buFont typeface="Arial"/>
              <a:buNone/>
            </a:pPr>
            <a:r>
              <a:rPr lang="en-GB" sz="1800" dirty="0"/>
              <a:t> </a:t>
            </a:r>
          </a:p>
        </p:txBody>
      </p:sp>
      <p:graphicFrame>
        <p:nvGraphicFramePr>
          <p:cNvPr id="7" name="Table 6">
            <a:extLst>
              <a:ext uri="{FF2B5EF4-FFF2-40B4-BE49-F238E27FC236}">
                <a16:creationId xmlns:a16="http://schemas.microsoft.com/office/drawing/2014/main" id="{34C4E75D-CEAB-AB43-B43A-B4A3504CCDDF}"/>
              </a:ext>
            </a:extLst>
          </p:cNvPr>
          <p:cNvGraphicFramePr>
            <a:graphicFrameLocks noGrp="1"/>
          </p:cNvGraphicFramePr>
          <p:nvPr>
            <p:extLst>
              <p:ext uri="{D42A27DB-BD31-4B8C-83A1-F6EECF244321}">
                <p14:modId xmlns:p14="http://schemas.microsoft.com/office/powerpoint/2010/main" val="4184141126"/>
              </p:ext>
            </p:extLst>
          </p:nvPr>
        </p:nvGraphicFramePr>
        <p:xfrm>
          <a:off x="321128" y="1129542"/>
          <a:ext cx="11549743" cy="4906504"/>
        </p:xfrm>
        <a:graphic>
          <a:graphicData uri="http://schemas.openxmlformats.org/drawingml/2006/table">
            <a:tbl>
              <a:tblPr firstRow="1" bandRow="1">
                <a:tableStyleId>{5C22544A-7EE6-4342-B048-85BDC9FD1C3A}</a:tableStyleId>
              </a:tblPr>
              <a:tblGrid>
                <a:gridCol w="4836100">
                  <a:extLst>
                    <a:ext uri="{9D8B030D-6E8A-4147-A177-3AD203B41FA5}">
                      <a16:colId xmlns:a16="http://schemas.microsoft.com/office/drawing/2014/main" val="1048193221"/>
                    </a:ext>
                  </a:extLst>
                </a:gridCol>
                <a:gridCol w="5154712">
                  <a:extLst>
                    <a:ext uri="{9D8B030D-6E8A-4147-A177-3AD203B41FA5}">
                      <a16:colId xmlns:a16="http://schemas.microsoft.com/office/drawing/2014/main" val="132871662"/>
                    </a:ext>
                  </a:extLst>
                </a:gridCol>
                <a:gridCol w="1558931">
                  <a:extLst>
                    <a:ext uri="{9D8B030D-6E8A-4147-A177-3AD203B41FA5}">
                      <a16:colId xmlns:a16="http://schemas.microsoft.com/office/drawing/2014/main" val="2101928438"/>
                    </a:ext>
                  </a:extLst>
                </a:gridCol>
              </a:tblGrid>
              <a:tr h="297494">
                <a:tc>
                  <a:txBody>
                    <a:bodyPr/>
                    <a:lstStyle/>
                    <a:p>
                      <a:r>
                        <a:rPr lang="en-US" sz="1400" dirty="0"/>
                        <a:t>Summary of issue</a:t>
                      </a:r>
                      <a:endParaRPr lang="en-US" dirty="0"/>
                    </a:p>
                  </a:txBody>
                  <a:tcPr/>
                </a:tc>
                <a:tc>
                  <a:txBody>
                    <a:bodyPr/>
                    <a:lstStyle/>
                    <a:p>
                      <a:r>
                        <a:rPr lang="en-US" sz="1400" dirty="0"/>
                        <a:t>Impact</a:t>
                      </a:r>
                    </a:p>
                  </a:txBody>
                  <a:tcPr/>
                </a:tc>
                <a:tc>
                  <a:txBody>
                    <a:bodyPr/>
                    <a:lstStyle/>
                    <a:p>
                      <a:r>
                        <a:rPr lang="en-US" sz="1400" dirty="0"/>
                        <a:t>Priority</a:t>
                      </a:r>
                    </a:p>
                  </a:txBody>
                  <a:tcPr/>
                </a:tc>
                <a:extLst>
                  <a:ext uri="{0D108BD9-81ED-4DB2-BD59-A6C34878D82A}">
                    <a16:rowId xmlns:a16="http://schemas.microsoft.com/office/drawing/2014/main" val="1387465147"/>
                  </a:ext>
                </a:extLst>
              </a:tr>
              <a:tr h="1398221">
                <a:tc>
                  <a:txBody>
                    <a:bodyPr/>
                    <a:lstStyle/>
                    <a:p>
                      <a:pPr algn="ctr"/>
                      <a:r>
                        <a:rPr lang="en-US" sz="1400" b="1" dirty="0"/>
                        <a:t>Expectation of results list not rows of cards</a:t>
                      </a:r>
                    </a:p>
                    <a:p>
                      <a:pPr algn="ctr"/>
                      <a:endParaRPr lang="en-US" sz="1400" b="1" dirty="0"/>
                    </a:p>
                    <a:p>
                      <a:pPr algn="l"/>
                      <a:r>
                        <a:rPr lang="en-GB" sz="1200" b="0" i="0" u="none" strike="noStrike" dirty="0">
                          <a:solidFill>
                            <a:srgbClr val="000000"/>
                          </a:solidFill>
                          <a:effectLst/>
                          <a:latin typeface="+mn-lt"/>
                        </a:rPr>
                        <a:t>Several users confirmed that their expectation for search results was for them to be displayed as a list. The majority of users accepted that the card design was functional. One user did not find the card layout useful. Most agreed that having the option to switch to a list view would be useful.</a:t>
                      </a:r>
                      <a:endParaRPr lang="en-US" sz="1200" dirty="0">
                        <a:latin typeface="+mn-lt"/>
                      </a:endParaRPr>
                    </a:p>
                  </a:txBody>
                  <a:tcPr anchor="ctr"/>
                </a:tc>
                <a:tc>
                  <a:txBody>
                    <a:bodyPr/>
                    <a:lstStyle/>
                    <a:p>
                      <a:pPr algn="l"/>
                      <a:r>
                        <a:rPr lang="en-GB" sz="1200" b="0" i="0" u="none" strike="noStrike" dirty="0">
                          <a:solidFill>
                            <a:srgbClr val="000000"/>
                          </a:solidFill>
                          <a:effectLst/>
                          <a:latin typeface="+mn-lt"/>
                        </a:rPr>
                        <a:t>Frustration at understanding how to view the cards returned from the search. What order are they initially in, and does the user view left to right, or up and down? There was also the issue of space. Using card view to return results could cause frustration at not seeing many results per page, especially on a search that returns a lot of results.</a:t>
                      </a:r>
                      <a:endParaRPr lang="en-US" sz="1200" dirty="0">
                        <a:latin typeface="+mn-lt"/>
                      </a:endParaRPr>
                    </a:p>
                  </a:txBody>
                  <a:tcPr anchor="ctr"/>
                </a:tc>
                <a:tc>
                  <a:txBody>
                    <a:bodyPr/>
                    <a:lstStyle/>
                    <a:p>
                      <a:pPr algn="ctr"/>
                      <a:r>
                        <a:rPr lang="en-US" sz="1400" dirty="0"/>
                        <a:t>Medium</a:t>
                      </a:r>
                    </a:p>
                  </a:txBody>
                  <a:tcPr anchor="ctr">
                    <a:solidFill>
                      <a:srgbClr val="FFF69E"/>
                    </a:solidFill>
                  </a:tcPr>
                </a:tc>
                <a:extLst>
                  <a:ext uri="{0D108BD9-81ED-4DB2-BD59-A6C34878D82A}">
                    <a16:rowId xmlns:a16="http://schemas.microsoft.com/office/drawing/2014/main" val="1528469566"/>
                  </a:ext>
                </a:extLst>
              </a:tr>
              <a:tr h="188908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latin typeface="+mn-lt"/>
                        </a:rPr>
                        <a:t>PDF download not expected</a:t>
                      </a:r>
                    </a:p>
                    <a:p>
                      <a:pPr marL="0" marR="0" indent="0" algn="l" rtl="0" eaLnBrk="1" fontAlgn="auto" latinLnBrk="0" hangingPunct="1">
                        <a:lnSpc>
                          <a:spcPct val="100000"/>
                        </a:lnSpc>
                        <a:spcBef>
                          <a:spcPts val="0"/>
                        </a:spcBef>
                        <a:spcAft>
                          <a:spcPts val="0"/>
                        </a:spcAft>
                        <a:buFontTx/>
                        <a:buNone/>
                      </a:pPr>
                      <a:br>
                        <a:rPr lang="en-US" sz="1100" dirty="0">
                          <a:latin typeface="+mn-lt"/>
                        </a:rPr>
                      </a:br>
                      <a:r>
                        <a:rPr lang="en-GB" sz="1200" b="0" i="0" u="none" strike="noStrike" dirty="0">
                          <a:solidFill>
                            <a:srgbClr val="000000"/>
                          </a:solidFill>
                          <a:effectLst/>
                          <a:latin typeface="+mn-lt"/>
                        </a:rPr>
                        <a:t>When opening a PDF resource, some users questioned the 'call to action' button as being a download button...why wouldn't the PDF just open in a separate tab, as is the case when looking at a PDF on the Internet and via search engines. One user commented that she felt users might not want to download PDFs through distrust, and an ability to download items (shared machines etc.) or that some people don't always know or understand where downloaded files end up.</a:t>
                      </a:r>
                      <a:endParaRPr lang="en-US" sz="1200" dirty="0">
                        <a:latin typeface="+mn-lt"/>
                      </a:endParaRPr>
                    </a:p>
                  </a:txBody>
                  <a:tcPr anchor="ctr"/>
                </a:tc>
                <a:tc>
                  <a:txBody>
                    <a:bodyPr/>
                    <a:lstStyle/>
                    <a:p>
                      <a:pPr algn="l"/>
                      <a:r>
                        <a:rPr lang="en-GB" sz="1200" b="0" i="0" u="none" strike="noStrike" dirty="0">
                          <a:solidFill>
                            <a:srgbClr val="000000"/>
                          </a:solidFill>
                          <a:effectLst/>
                          <a:latin typeface="+mn-lt"/>
                        </a:rPr>
                        <a:t>If users distrust the resource, or frequently are unsure of where downloaded resources are on their machine, it could cause issues and frustration with PDF resources. Not being able to preview the PDF first before deciding if they want to download/save it could result in users simply not looking at the resources at all. This would cause frustration to users hoping to read resources before deciding to keep them.</a:t>
                      </a:r>
                      <a:endParaRPr lang="en-US" sz="1200" dirty="0">
                        <a:latin typeface="+mn-lt"/>
                      </a:endParaRPr>
                    </a:p>
                  </a:txBody>
                  <a:tcPr anchor="ctr"/>
                </a:tc>
                <a:tc>
                  <a:txBody>
                    <a:bodyPr/>
                    <a:lstStyle/>
                    <a:p>
                      <a:pPr algn="ctr"/>
                      <a:r>
                        <a:rPr lang="en-US" sz="1400" dirty="0"/>
                        <a:t>Medium/Low</a:t>
                      </a:r>
                    </a:p>
                  </a:txBody>
                  <a:tcPr anchor="ctr">
                    <a:solidFill>
                      <a:srgbClr val="FFF69E"/>
                    </a:solidFill>
                  </a:tcPr>
                </a:tc>
                <a:extLst>
                  <a:ext uri="{0D108BD9-81ED-4DB2-BD59-A6C34878D82A}">
                    <a16:rowId xmlns:a16="http://schemas.microsoft.com/office/drawing/2014/main" val="1481124537"/>
                  </a:ext>
                </a:extLst>
              </a:tr>
              <a:tr h="1280059">
                <a:tc>
                  <a:txBody>
                    <a:bodyPr/>
                    <a:lstStyle/>
                    <a:p>
                      <a:pPr algn="ctr"/>
                      <a:r>
                        <a:rPr lang="en-GB" sz="1400" b="1" i="0" u="none" strike="noStrike" dirty="0">
                          <a:solidFill>
                            <a:srgbClr val="000000"/>
                          </a:solidFill>
                          <a:effectLst/>
                          <a:latin typeface="+mn-lt"/>
                        </a:rPr>
                        <a:t>Physical equipment meaning not known</a:t>
                      </a:r>
                    </a:p>
                    <a:p>
                      <a:pPr algn="l"/>
                      <a:endParaRPr lang="en-GB" sz="1400" b="0" i="0" u="none" strike="noStrike" dirty="0">
                        <a:solidFill>
                          <a:srgbClr val="000000"/>
                        </a:solidFill>
                        <a:effectLst/>
                        <a:latin typeface="+mn-lt"/>
                      </a:endParaRPr>
                    </a:p>
                    <a:p>
                      <a:pPr algn="l"/>
                      <a:r>
                        <a:rPr lang="en-GB" sz="1200" b="0" i="0" u="none" strike="noStrike" dirty="0">
                          <a:solidFill>
                            <a:srgbClr val="000000"/>
                          </a:solidFill>
                          <a:effectLst/>
                          <a:latin typeface="+mn-lt"/>
                        </a:rPr>
                        <a:t>The majority of users, when asked, did not have a clear understanding of what was meant by 'Physical equipment' as a type of resource.</a:t>
                      </a:r>
                      <a:endParaRPr lang="en-US" sz="1200" dirty="0">
                        <a:latin typeface="+mn-lt"/>
                      </a:endParaRPr>
                    </a:p>
                  </a:txBody>
                  <a:tcPr/>
                </a:tc>
                <a:tc>
                  <a:txBody>
                    <a:bodyPr/>
                    <a:lstStyle/>
                    <a:p>
                      <a:pPr marL="0" marR="0" indent="0" algn="l" rtl="0" eaLnBrk="1" fontAlgn="auto" latinLnBrk="0" hangingPunct="1">
                        <a:lnSpc>
                          <a:spcPct val="100000"/>
                        </a:lnSpc>
                        <a:spcBef>
                          <a:spcPts val="0"/>
                        </a:spcBef>
                        <a:spcAft>
                          <a:spcPts val="0"/>
                        </a:spcAft>
                        <a:buFontTx/>
                        <a:buNone/>
                      </a:pPr>
                      <a:r>
                        <a:rPr lang="en-GB" sz="1200" b="0" i="0" u="none" strike="noStrike" dirty="0">
                          <a:solidFill>
                            <a:srgbClr val="000000"/>
                          </a:solidFill>
                          <a:effectLst/>
                          <a:latin typeface="+mn-lt"/>
                        </a:rPr>
                        <a:t>Confusion over the meaning of this type of resource could lead to user frustration or a lack of engagement with this type of resource/filters relating to it.</a:t>
                      </a:r>
                      <a:endParaRPr lang="en-US" sz="1200" dirty="0">
                        <a:latin typeface="+mn-lt"/>
                      </a:endParaRPr>
                    </a:p>
                  </a:txBody>
                  <a:tcPr anchor="ctr"/>
                </a:tc>
                <a:tc>
                  <a:txBody>
                    <a:bodyPr/>
                    <a:lstStyle/>
                    <a:p>
                      <a:pPr algn="ctr"/>
                      <a:r>
                        <a:rPr lang="en-US" sz="1400" dirty="0"/>
                        <a:t>Low</a:t>
                      </a:r>
                    </a:p>
                  </a:txBody>
                  <a:tcPr anchor="ctr">
                    <a:solidFill>
                      <a:schemeClr val="accent3">
                        <a:lumMod val="40000"/>
                        <a:lumOff val="60000"/>
                      </a:schemeClr>
                    </a:solidFill>
                  </a:tcPr>
                </a:tc>
                <a:extLst>
                  <a:ext uri="{0D108BD9-81ED-4DB2-BD59-A6C34878D82A}">
                    <a16:rowId xmlns:a16="http://schemas.microsoft.com/office/drawing/2014/main" val="988283003"/>
                  </a:ext>
                </a:extLst>
              </a:tr>
            </a:tbl>
          </a:graphicData>
        </a:graphic>
      </p:graphicFrame>
      <p:sp>
        <p:nvSpPr>
          <p:cNvPr id="8" name="TextBox 7">
            <a:extLst>
              <a:ext uri="{FF2B5EF4-FFF2-40B4-BE49-F238E27FC236}">
                <a16:creationId xmlns:a16="http://schemas.microsoft.com/office/drawing/2014/main" id="{D7286254-BA38-465F-A116-2AC4C7E0A558}"/>
              </a:ext>
            </a:extLst>
          </p:cNvPr>
          <p:cNvSpPr txBox="1"/>
          <p:nvPr/>
        </p:nvSpPr>
        <p:spPr>
          <a:xfrm>
            <a:off x="143436" y="6472558"/>
            <a:ext cx="12048564" cy="369332"/>
          </a:xfrm>
          <a:prstGeom prst="rect">
            <a:avLst/>
          </a:prstGeom>
          <a:noFill/>
        </p:spPr>
        <p:txBody>
          <a:bodyPr wrap="square" rtlCol="0">
            <a:spAutoFit/>
          </a:bodyPr>
          <a:lstStyle/>
          <a:p>
            <a:r>
              <a:rPr lang="en-GB" b="1" dirty="0"/>
              <a:t>@HEE_TEL								            https://telblog.hee.nhs.uk</a:t>
            </a:r>
          </a:p>
        </p:txBody>
      </p:sp>
      <p:sp>
        <p:nvSpPr>
          <p:cNvPr id="9" name="Title 1">
            <a:extLst>
              <a:ext uri="{FF2B5EF4-FFF2-40B4-BE49-F238E27FC236}">
                <a16:creationId xmlns:a16="http://schemas.microsoft.com/office/drawing/2014/main" id="{0479559B-97FE-4457-B1D5-B83864AE898A}"/>
              </a:ext>
            </a:extLst>
          </p:cNvPr>
          <p:cNvSpPr txBox="1">
            <a:spLocks/>
          </p:cNvSpPr>
          <p:nvPr/>
        </p:nvSpPr>
        <p:spPr>
          <a:xfrm>
            <a:off x="-409841" y="319616"/>
            <a:ext cx="6505840" cy="1183341"/>
          </a:xfrm>
          <a:prstGeom prst="rect">
            <a:avLst/>
          </a:prstGeom>
        </p:spPr>
        <p:txBody>
          <a:bodyPr anchor="ctr"/>
          <a:lstStyle>
            <a:lvl1pPr algn="l" defTabSz="457200" rtl="0" eaLnBrk="1" latinLnBrk="0" hangingPunct="1">
              <a:spcBef>
                <a:spcPct val="0"/>
              </a:spcBef>
              <a:buNone/>
              <a:defRPr sz="3600" b="1" kern="1200" baseline="0">
                <a:solidFill>
                  <a:srgbClr val="A00054"/>
                </a:solidFill>
                <a:latin typeface="+mj-lt"/>
                <a:ea typeface="+mj-ea"/>
                <a:cs typeface="+mj-cs"/>
              </a:defRPr>
            </a:lvl1pPr>
          </a:lstStyle>
          <a:p>
            <a:pPr algn="ctr"/>
            <a:r>
              <a:rPr lang="en-GB" sz="1400" dirty="0"/>
              <a:t>*these are a sample of the medium and low priority issues</a:t>
            </a:r>
          </a:p>
        </p:txBody>
      </p:sp>
    </p:spTree>
    <p:extLst>
      <p:ext uri="{BB962C8B-B14F-4D97-AF65-F5344CB8AC3E}">
        <p14:creationId xmlns:p14="http://schemas.microsoft.com/office/powerpoint/2010/main" val="1626055289"/>
      </p:ext>
    </p:extLst>
  </p:cSld>
  <p:clrMapOvr>
    <a:masterClrMapping/>
  </p:clrMapOvr>
</p:sld>
</file>

<file path=ppt/theme/theme1.xml><?xml version="1.0" encoding="utf-8"?>
<a:theme xmlns:a="http://schemas.openxmlformats.org/drawingml/2006/main" name="HEE PPT - Master slide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DB65C2FD-AE5E-49E4-B102-B06D93AA752E}" vid="{A14D8F28-B2BB-41F8-8281-15177B6972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A84152EC0B467478828303523EC377A" ma:contentTypeVersion="9" ma:contentTypeDescription="Create a new document." ma:contentTypeScope="" ma:versionID="129092c7847c7e96c0ff6ef3fb003b04">
  <xsd:schema xmlns:xsd="http://www.w3.org/2001/XMLSchema" xmlns:xs="http://www.w3.org/2001/XMLSchema" xmlns:p="http://schemas.microsoft.com/office/2006/metadata/properties" xmlns:ns2="fcc122db-b33d-43d7-a59b-baf8d50a049b" xmlns:ns3="9e7ec66e-837a-4787-8664-a14b3e548feb" targetNamespace="http://schemas.microsoft.com/office/2006/metadata/properties" ma:root="true" ma:fieldsID="3dec3a8c64479a9bf0a94519665529de" ns2:_="" ns3:_="">
    <xsd:import namespace="fcc122db-b33d-43d7-a59b-baf8d50a049b"/>
    <xsd:import namespace="9e7ec66e-837a-4787-8664-a14b3e548f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22db-b33d-43d7-a59b-baf8d50a04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7ec66e-837a-4787-8664-a14b3e548feb"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1EF777-A59C-4D5E-83A1-7A1C28D3ED20}">
  <ds:schemaRefs>
    <ds:schemaRef ds:uri="http://schemas.microsoft.com/office/2006/metadata/properties"/>
    <ds:schemaRef ds:uri="http://www.w3.org/XML/1998/namespace"/>
    <ds:schemaRef ds:uri="fcc122db-b33d-43d7-a59b-baf8d50a049b"/>
    <ds:schemaRef ds:uri="9e7ec66e-837a-4787-8664-a14b3e548feb"/>
    <ds:schemaRef ds:uri="http://purl.org/dc/term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DDA7F45-DAD9-4340-B995-B6DED8071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22db-b33d-43d7-a59b-baf8d50a049b"/>
    <ds:schemaRef ds:uri="9e7ec66e-837a-4787-8664-a14b3e548f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E50AF6-BF8E-4D46-A7B9-65C6755A3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HEE Presentation</Template>
  <TotalTime>744</TotalTime>
  <Words>2167</Words>
  <Application>Microsoft Office PowerPoint</Application>
  <PresentationFormat>Widescreen</PresentationFormat>
  <Paragraphs>228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HEE PPT - Master slide deck</vt:lpstr>
      <vt:lpstr>PowerPoint Presentation</vt:lpstr>
      <vt:lpstr>PowerPoint Presentation</vt:lpstr>
      <vt:lpstr>Key questions</vt:lpstr>
      <vt:lpstr>Participants</vt:lpstr>
      <vt:lpstr>Method</vt:lpstr>
      <vt:lpstr>Findings</vt:lpstr>
      <vt:lpstr>High priority issues</vt:lpstr>
      <vt:lpstr>Issue in detail: Confusion over ‘Source’ in filters</vt:lpstr>
      <vt:lpstr>Medium &amp; low priority issues*</vt:lpstr>
      <vt:lpstr>Supported assumptions and wins</vt:lpstr>
      <vt:lpstr>Preferred card design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Hub Show and Tell 22nd August 2019</dc:title>
  <dc:creator>Richard Brunton</dc:creator>
  <cp:lastModifiedBy>Victoria Winlow</cp:lastModifiedBy>
  <cp:revision>255</cp:revision>
  <dcterms:created xsi:type="dcterms:W3CDTF">2019-08-20T08:55:14Z</dcterms:created>
  <dcterms:modified xsi:type="dcterms:W3CDTF">2020-01-28T17:29:25Z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0x0101000A84152EC0B467478828303523EC377A</vt:lpwstr>
  </property>
</Properties>
</file>